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91" r:id="rId21"/>
    <p:sldId id="292" r:id="rId22"/>
    <p:sldId id="293" r:id="rId23"/>
    <p:sldId id="294" r:id="rId24"/>
    <p:sldId id="295" r:id="rId25"/>
    <p:sldId id="296" r:id="rId26"/>
    <p:sldId id="297" r:id="rId27"/>
    <p:sldId id="298" r:id="rId28"/>
    <p:sldId id="299" r:id="rId29"/>
    <p:sldId id="289" r:id="rId30"/>
    <p:sldId id="290" r:id="rId31"/>
    <p:sldId id="282" r:id="rId32"/>
    <p:sldId id="283" r:id="rId33"/>
    <p:sldId id="284" r:id="rId34"/>
    <p:sldId id="285" r:id="rId35"/>
    <p:sldId id="286" r:id="rId36"/>
    <p:sldId id="287" r:id="rId37"/>
  </p:sldIdLst>
  <p:sldSz cx="18288000" cy="102870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League Spartan" pitchFamily="2" charset="77"/>
      <p:bold r:id="rId43"/>
    </p:embeddedFont>
    <p:embeddedFont>
      <p:font typeface="Playfair Display Black" pitchFamily="2" charset="77"/>
      <p:bold r:id="rId44"/>
      <p:italic r:id="rId45"/>
      <p:boldItalic r:id="rId46"/>
    </p:embeddedFont>
    <p:embeddedFont>
      <p:font typeface="Roboto" panose="02000000000000000000" pitchFamily="2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95"/>
    <p:restoredTop sz="93967"/>
  </p:normalViewPr>
  <p:slideViewPr>
    <p:cSldViewPr snapToGrid="0">
      <p:cViewPr varScale="1">
        <p:scale>
          <a:sx n="54" d="100"/>
          <a:sy n="54" d="100"/>
        </p:scale>
        <p:origin x="264" y="5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5" name="Google Shape;37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93" name="Google Shape;3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2" name="Google Shape;43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3" name="Google Shape;46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4" name="Google Shape;49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25" name="Google Shape;52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4" name="Google Shape;56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1" name="Google Shape;59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5" name="Google Shape;62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9" name="Google Shape;65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25" name="Google Shape;52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106857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25" name="Google Shape;52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15030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6" name="Google Shape;80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45" name="Google Shape;84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1" name="Google Shape;871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90" name="Google Shape;89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29" name="Google Shape;929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7" name="Google Shape;957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5" name="Google Shape;1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2" name="Google Shape;24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1" name="Google Shape;28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9" name="Google Shape;30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8" name="Google Shape;3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320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Google Shape;84;p13"/>
          <p:cNvCxnSpPr/>
          <p:nvPr/>
        </p:nvCxnSpPr>
        <p:spPr>
          <a:xfrm rot="-5400000">
            <a:off x="-4059167" y="4327520"/>
            <a:ext cx="13354541" cy="0"/>
          </a:xfrm>
          <a:prstGeom prst="straightConnector1">
            <a:avLst/>
          </a:prstGeom>
          <a:noFill/>
          <a:ln w="38100" cap="flat" cmpd="sng">
            <a:solidFill>
              <a:srgbClr val="4DA1A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5" name="Google Shape;85;p13"/>
          <p:cNvCxnSpPr/>
          <p:nvPr/>
        </p:nvCxnSpPr>
        <p:spPr>
          <a:xfrm rot="-5400000">
            <a:off x="-3091580" y="4175120"/>
            <a:ext cx="13354541" cy="0"/>
          </a:xfrm>
          <a:prstGeom prst="straightConnector1">
            <a:avLst/>
          </a:prstGeom>
          <a:noFill/>
          <a:ln w="38100" cap="flat" cmpd="sng">
            <a:solidFill>
              <a:srgbClr val="FF9F1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6" name="Google Shape;86;p13"/>
          <p:cNvCxnSpPr/>
          <p:nvPr/>
        </p:nvCxnSpPr>
        <p:spPr>
          <a:xfrm rot="-5400000">
            <a:off x="-2016971" y="4327520"/>
            <a:ext cx="13354541" cy="0"/>
          </a:xfrm>
          <a:prstGeom prst="straightConnector1">
            <a:avLst/>
          </a:prstGeom>
          <a:noFill/>
          <a:ln w="38100" cap="flat" cmpd="sng">
            <a:solidFill>
              <a:srgbClr val="6874E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87" name="Google Shape;87;p13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88" name="Google Shape;88;p1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F3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" name="Google Shape;90;p13"/>
          <p:cNvSpPr txBox="1"/>
          <p:nvPr/>
        </p:nvSpPr>
        <p:spPr>
          <a:xfrm>
            <a:off x="1592374" y="2827596"/>
            <a:ext cx="13583366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i="0" u="none" strike="noStrike" cap="none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COGNIDRIVE NEXUS</a:t>
            </a:r>
            <a:endParaRPr/>
          </a:p>
        </p:txBody>
      </p:sp>
      <p:grpSp>
        <p:nvGrpSpPr>
          <p:cNvPr id="91" name="Google Shape;91;p13"/>
          <p:cNvGrpSpPr/>
          <p:nvPr/>
        </p:nvGrpSpPr>
        <p:grpSpPr>
          <a:xfrm>
            <a:off x="12385106" y="6084623"/>
            <a:ext cx="4476247" cy="5509227"/>
            <a:chOff x="0" y="0"/>
            <a:chExt cx="5968330" cy="7345637"/>
          </a:xfrm>
        </p:grpSpPr>
        <p:grpSp>
          <p:nvGrpSpPr>
            <p:cNvPr id="92" name="Google Shape;92;p13"/>
            <p:cNvGrpSpPr/>
            <p:nvPr/>
          </p:nvGrpSpPr>
          <p:grpSpPr>
            <a:xfrm>
              <a:off x="0" y="0"/>
              <a:ext cx="5968330" cy="7345637"/>
              <a:chOff x="0" y="0"/>
              <a:chExt cx="660400" cy="812800"/>
            </a:xfrm>
          </p:grpSpPr>
          <p:sp>
            <p:nvSpPr>
              <p:cNvPr id="93" name="Google Shape;93;p13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13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95;p13"/>
            <p:cNvGrpSpPr/>
            <p:nvPr/>
          </p:nvGrpSpPr>
          <p:grpSpPr>
            <a:xfrm>
              <a:off x="348677" y="429141"/>
              <a:ext cx="5270975" cy="6487354"/>
              <a:chOff x="0" y="0"/>
              <a:chExt cx="660400" cy="812800"/>
            </a:xfrm>
          </p:grpSpPr>
          <p:sp>
            <p:nvSpPr>
              <p:cNvPr id="96" name="Google Shape;96;p13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13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" name="Google Shape;98;p13"/>
            <p:cNvGrpSpPr/>
            <p:nvPr/>
          </p:nvGrpSpPr>
          <p:grpSpPr>
            <a:xfrm>
              <a:off x="692894" y="852793"/>
              <a:ext cx="4582541" cy="5640050"/>
              <a:chOff x="0" y="0"/>
              <a:chExt cx="660400" cy="812800"/>
            </a:xfrm>
          </p:grpSpPr>
          <p:sp>
            <p:nvSpPr>
              <p:cNvPr id="99" name="Google Shape;99;p13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13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101" name="Google Shape;101;p13"/>
          <p:cNvCxnSpPr/>
          <p:nvPr/>
        </p:nvCxnSpPr>
        <p:spPr>
          <a:xfrm>
            <a:off x="1592374" y="1883323"/>
            <a:ext cx="13354541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02" name="Google Shape;102;p13"/>
          <p:cNvGrpSpPr/>
          <p:nvPr/>
        </p:nvGrpSpPr>
        <p:grpSpPr>
          <a:xfrm>
            <a:off x="15328896" y="1678999"/>
            <a:ext cx="406823" cy="408647"/>
            <a:chOff x="1813" y="0"/>
            <a:chExt cx="809173" cy="812800"/>
          </a:xfrm>
        </p:grpSpPr>
        <p:sp>
          <p:nvSpPr>
            <p:cNvPr id="103" name="Google Shape;103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15892570" y="1678999"/>
            <a:ext cx="406823" cy="408647"/>
            <a:chOff x="1813" y="0"/>
            <a:chExt cx="809173" cy="812800"/>
          </a:xfrm>
        </p:grpSpPr>
        <p:sp>
          <p:nvSpPr>
            <p:cNvPr id="106" name="Google Shape;106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" name="Google Shape;108;p13"/>
          <p:cNvGrpSpPr/>
          <p:nvPr/>
        </p:nvGrpSpPr>
        <p:grpSpPr>
          <a:xfrm>
            <a:off x="16453618" y="1678999"/>
            <a:ext cx="406823" cy="408647"/>
            <a:chOff x="1813" y="0"/>
            <a:chExt cx="809173" cy="812800"/>
          </a:xfrm>
        </p:grpSpPr>
        <p:sp>
          <p:nvSpPr>
            <p:cNvPr id="109" name="Google Shape;109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" name="Google Shape;111;p13"/>
          <p:cNvSpPr txBox="1"/>
          <p:nvPr/>
        </p:nvSpPr>
        <p:spPr>
          <a:xfrm>
            <a:off x="2112347" y="4975318"/>
            <a:ext cx="8390700" cy="28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Nimra Amer                             21L-5609</a:t>
            </a:r>
            <a:endParaRPr sz="4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Muhammad Hamza                 21L-5636</a:t>
            </a:r>
            <a:endParaRPr sz="4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Ahmad Javed                          21L-7692</a:t>
            </a:r>
            <a:endParaRPr sz="4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Muhammad Hassan Khalid     21L-5692</a:t>
            </a:r>
            <a:endParaRPr sz="4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Muhammad Ahmad                 21L-5617</a:t>
            </a:r>
            <a:endParaRPr sz="4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23"/>
          <p:cNvPicPr preferRelativeResize="0"/>
          <p:nvPr/>
        </p:nvPicPr>
        <p:blipFill rotWithShape="1">
          <a:blip r:embed="rId3">
            <a:alphaModFix amt="30000"/>
          </a:blip>
          <a:srcRect l="22066" r="22065"/>
          <a:stretch/>
        </p:blipFill>
        <p:spPr>
          <a:xfrm>
            <a:off x="0" y="0"/>
            <a:ext cx="861784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23"/>
          <p:cNvSpPr txBox="1"/>
          <p:nvPr/>
        </p:nvSpPr>
        <p:spPr>
          <a:xfrm>
            <a:off x="614565" y="6335950"/>
            <a:ext cx="8003276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Problem</a:t>
            </a:r>
            <a:endParaRPr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Scope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23"/>
          <p:cNvSpPr/>
          <p:nvPr/>
        </p:nvSpPr>
        <p:spPr>
          <a:xfrm>
            <a:off x="9160347" y="6110559"/>
            <a:ext cx="8668744" cy="2283933"/>
          </a:xfrm>
          <a:custGeom>
            <a:avLst/>
            <a:gdLst/>
            <a:ahLst/>
            <a:cxnLst/>
            <a:rect l="l" t="t" r="r" b="b"/>
            <a:pathLst>
              <a:path w="1714009" h="269897" extrusionOk="0">
                <a:moveTo>
                  <a:pt x="57102" y="0"/>
                </a:moveTo>
                <a:lnTo>
                  <a:pt x="1656907" y="0"/>
                </a:lnTo>
                <a:cubicBezTo>
                  <a:pt x="1688443" y="0"/>
                  <a:pt x="1714009" y="25565"/>
                  <a:pt x="1714009" y="57102"/>
                </a:cubicBezTo>
                <a:lnTo>
                  <a:pt x="1714009" y="212795"/>
                </a:lnTo>
                <a:cubicBezTo>
                  <a:pt x="1714009" y="227940"/>
                  <a:pt x="1707992" y="242464"/>
                  <a:pt x="1697284" y="253173"/>
                </a:cubicBezTo>
                <a:cubicBezTo>
                  <a:pt x="1686575" y="263881"/>
                  <a:pt x="1672051" y="269897"/>
                  <a:pt x="1656907" y="269897"/>
                </a:cubicBezTo>
                <a:lnTo>
                  <a:pt x="57102" y="269897"/>
                </a:lnTo>
                <a:cubicBezTo>
                  <a:pt x="25565" y="269897"/>
                  <a:pt x="0" y="244332"/>
                  <a:pt x="0" y="212795"/>
                </a:cubicBezTo>
                <a:lnTo>
                  <a:pt x="0" y="57102"/>
                </a:lnTo>
                <a:cubicBezTo>
                  <a:pt x="0" y="25565"/>
                  <a:pt x="25565" y="0"/>
                  <a:pt x="5710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Predictive model considers a comprehensive set of factors for accurate predictions.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3"/>
          <p:cNvSpPr/>
          <p:nvPr/>
        </p:nvSpPr>
        <p:spPr>
          <a:xfrm>
            <a:off x="9160347" y="1574612"/>
            <a:ext cx="8668744" cy="3386864"/>
          </a:xfrm>
          <a:custGeom>
            <a:avLst/>
            <a:gdLst/>
            <a:ahLst/>
            <a:cxnLst/>
            <a:rect l="l" t="t" r="r" b="b"/>
            <a:pathLst>
              <a:path w="1714009" h="340474" extrusionOk="0">
                <a:moveTo>
                  <a:pt x="57102" y="0"/>
                </a:moveTo>
                <a:lnTo>
                  <a:pt x="1656907" y="0"/>
                </a:lnTo>
                <a:cubicBezTo>
                  <a:pt x="1688443" y="0"/>
                  <a:pt x="1714009" y="25565"/>
                  <a:pt x="1714009" y="57102"/>
                </a:cubicBezTo>
                <a:lnTo>
                  <a:pt x="1714009" y="283372"/>
                </a:lnTo>
                <a:cubicBezTo>
                  <a:pt x="1714009" y="298516"/>
                  <a:pt x="1707992" y="313040"/>
                  <a:pt x="1697284" y="323749"/>
                </a:cubicBezTo>
                <a:cubicBezTo>
                  <a:pt x="1686575" y="334458"/>
                  <a:pt x="1672051" y="340474"/>
                  <a:pt x="1656907" y="340474"/>
                </a:cubicBezTo>
                <a:lnTo>
                  <a:pt x="57102" y="340474"/>
                </a:lnTo>
                <a:cubicBezTo>
                  <a:pt x="25565" y="340474"/>
                  <a:pt x="0" y="314908"/>
                  <a:pt x="0" y="283372"/>
                </a:cubicBezTo>
                <a:lnTo>
                  <a:pt x="0" y="57102"/>
                </a:lnTo>
                <a:cubicBezTo>
                  <a:pt x="0" y="25565"/>
                  <a:pt x="25565" y="0"/>
                  <a:pt x="57102" y="0"/>
                </a:cubicBezTo>
                <a:close/>
              </a:path>
            </a:pathLst>
          </a:custGeom>
          <a:solidFill>
            <a:srgbClr val="6874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3"/>
          <p:cNvSpPr txBox="1"/>
          <p:nvPr/>
        </p:nvSpPr>
        <p:spPr>
          <a:xfrm>
            <a:off x="9347571" y="425529"/>
            <a:ext cx="8596686" cy="5430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0" tIns="254000" rIns="254000" bIns="2540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Encompasses historical employee data, positions, salary, car cost, leaves, provident fund, and ownership status.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2" name="Google Shape;382;p23"/>
          <p:cNvGrpSpPr/>
          <p:nvPr/>
        </p:nvGrpSpPr>
        <p:grpSpPr>
          <a:xfrm rot="10800000">
            <a:off x="-1918964" y="-3067444"/>
            <a:ext cx="5563581" cy="6847485"/>
            <a:chOff x="0" y="0"/>
            <a:chExt cx="660400" cy="812800"/>
          </a:xfrm>
        </p:grpSpPr>
        <p:sp>
          <p:nvSpPr>
            <p:cNvPr id="383" name="Google Shape;383;p23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 extrusionOk="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B13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3"/>
            <p:cNvSpPr txBox="1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5" name="Google Shape;385;p23"/>
          <p:cNvGrpSpPr/>
          <p:nvPr/>
        </p:nvGrpSpPr>
        <p:grpSpPr>
          <a:xfrm rot="10800000">
            <a:off x="-1593932" y="-2667405"/>
            <a:ext cx="4913519" cy="6047407"/>
            <a:chOff x="0" y="0"/>
            <a:chExt cx="660400" cy="812800"/>
          </a:xfrm>
        </p:grpSpPr>
        <p:sp>
          <p:nvSpPr>
            <p:cNvPr id="386" name="Google Shape;386;p23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 extrusionOk="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B13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23"/>
            <p:cNvSpPr txBox="1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8" name="Google Shape;388;p23"/>
          <p:cNvGrpSpPr/>
          <p:nvPr/>
        </p:nvGrpSpPr>
        <p:grpSpPr>
          <a:xfrm rot="10800000">
            <a:off x="-1273059" y="-2272484"/>
            <a:ext cx="4271771" cy="5257564"/>
            <a:chOff x="0" y="0"/>
            <a:chExt cx="660400" cy="812800"/>
          </a:xfrm>
        </p:grpSpPr>
        <p:sp>
          <p:nvSpPr>
            <p:cNvPr id="389" name="Google Shape;389;p23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 extrusionOk="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B13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23"/>
            <p:cNvSpPr txBox="1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24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396" name="Google Shape;396;p2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8" name="Google Shape;398;p24"/>
          <p:cNvSpPr txBox="1"/>
          <p:nvPr/>
        </p:nvSpPr>
        <p:spPr>
          <a:xfrm>
            <a:off x="1419033" y="762000"/>
            <a:ext cx="2696654" cy="226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56"/>
              <a:buFont typeface="Arial"/>
              <a:buNone/>
            </a:pPr>
            <a:r>
              <a:rPr lang="en-US" sz="13856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03.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4"/>
          <p:cNvSpPr txBox="1"/>
          <p:nvPr/>
        </p:nvSpPr>
        <p:spPr>
          <a:xfrm>
            <a:off x="6003700" y="7381066"/>
            <a:ext cx="109872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400"/>
              <a:buFont typeface="Arial"/>
              <a:buNone/>
            </a:pPr>
            <a:r>
              <a:rPr lang="en-US" sz="10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LiteratureReview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0" name="Google Shape;400;p24"/>
          <p:cNvGrpSpPr/>
          <p:nvPr/>
        </p:nvGrpSpPr>
        <p:grpSpPr>
          <a:xfrm>
            <a:off x="-3233490" y="5979520"/>
            <a:ext cx="6999655" cy="8614961"/>
            <a:chOff x="0" y="0"/>
            <a:chExt cx="9332874" cy="11486614"/>
          </a:xfrm>
        </p:grpSpPr>
        <p:grpSp>
          <p:nvGrpSpPr>
            <p:cNvPr id="401" name="Google Shape;401;p24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402" name="Google Shape;402;p2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2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4" name="Google Shape;404;p24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405" name="Google Shape;405;p2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2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7" name="Google Shape;407;p24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408" name="Google Shape;408;p2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2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" name="Google Shape;410;p24"/>
          <p:cNvGrpSpPr/>
          <p:nvPr/>
        </p:nvGrpSpPr>
        <p:grpSpPr>
          <a:xfrm rot="10800000">
            <a:off x="13557529" y="-3278780"/>
            <a:ext cx="6999655" cy="8614961"/>
            <a:chOff x="0" y="0"/>
            <a:chExt cx="9332874" cy="11486614"/>
          </a:xfrm>
        </p:grpSpPr>
        <p:grpSp>
          <p:nvGrpSpPr>
            <p:cNvPr id="411" name="Google Shape;411;p24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412" name="Google Shape;412;p2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2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4" name="Google Shape;414;p24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415" name="Google Shape;415;p2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2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7" name="Google Shape;417;p24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418" name="Google Shape;418;p2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2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420" name="Google Shape;420;p24"/>
          <p:cNvCxnSpPr/>
          <p:nvPr/>
        </p:nvCxnSpPr>
        <p:spPr>
          <a:xfrm>
            <a:off x="4638177" y="2245984"/>
            <a:ext cx="9799801" cy="0"/>
          </a:xfrm>
          <a:prstGeom prst="straightConnector1">
            <a:avLst/>
          </a:prstGeom>
          <a:noFill/>
          <a:ln w="38100" cap="flat" cmpd="sng">
            <a:solidFill>
              <a:srgbClr val="F3F6FA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21" name="Google Shape;421;p24"/>
          <p:cNvGrpSpPr/>
          <p:nvPr/>
        </p:nvGrpSpPr>
        <p:grpSpPr>
          <a:xfrm>
            <a:off x="15226010" y="2079760"/>
            <a:ext cx="406823" cy="408647"/>
            <a:chOff x="1813" y="0"/>
            <a:chExt cx="809173" cy="812800"/>
          </a:xfrm>
        </p:grpSpPr>
        <p:sp>
          <p:nvSpPr>
            <p:cNvPr id="422" name="Google Shape;422;p2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4" name="Google Shape;424;p24"/>
          <p:cNvGrpSpPr/>
          <p:nvPr/>
        </p:nvGrpSpPr>
        <p:grpSpPr>
          <a:xfrm>
            <a:off x="15789684" y="2079760"/>
            <a:ext cx="406823" cy="408647"/>
            <a:chOff x="1813" y="0"/>
            <a:chExt cx="809173" cy="812800"/>
          </a:xfrm>
        </p:grpSpPr>
        <p:sp>
          <p:nvSpPr>
            <p:cNvPr id="425" name="Google Shape;425;p2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7" name="Google Shape;427;p24"/>
          <p:cNvGrpSpPr/>
          <p:nvPr/>
        </p:nvGrpSpPr>
        <p:grpSpPr>
          <a:xfrm>
            <a:off x="16350731" y="2079760"/>
            <a:ext cx="406823" cy="408647"/>
            <a:chOff x="1813" y="0"/>
            <a:chExt cx="809173" cy="812800"/>
          </a:xfrm>
        </p:grpSpPr>
        <p:sp>
          <p:nvSpPr>
            <p:cNvPr id="428" name="Google Shape;428;p2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/>
        </p:nvSpPr>
        <p:spPr>
          <a:xfrm>
            <a:off x="2567911" y="-297308"/>
            <a:ext cx="12626340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Predicting car ownership thresholds is crucial for </a:t>
            </a:r>
            <a:r>
              <a:rPr lang="en-US" sz="48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financial planning </a:t>
            </a:r>
            <a: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lang="en-US" sz="48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HR management</a:t>
            </a:r>
            <a: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48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35" name="Google Shape;435;p25"/>
          <p:cNvGrpSpPr/>
          <p:nvPr/>
        </p:nvGrpSpPr>
        <p:grpSpPr>
          <a:xfrm>
            <a:off x="1984814" y="2348199"/>
            <a:ext cx="14226933" cy="6910101"/>
            <a:chOff x="0" y="-38100"/>
            <a:chExt cx="4068654" cy="1976168"/>
          </a:xfrm>
        </p:grpSpPr>
        <p:sp>
          <p:nvSpPr>
            <p:cNvPr id="436" name="Google Shape;436;p25"/>
            <p:cNvSpPr/>
            <p:nvPr/>
          </p:nvSpPr>
          <p:spPr>
            <a:xfrm>
              <a:off x="0" y="0"/>
              <a:ext cx="4068654" cy="1938068"/>
            </a:xfrm>
            <a:custGeom>
              <a:avLst/>
              <a:gdLst/>
              <a:ahLst/>
              <a:cxnLst/>
              <a:rect l="l" t="t" r="r" b="b"/>
              <a:pathLst>
                <a:path w="4068654" h="1938068" extrusionOk="0">
                  <a:moveTo>
                    <a:pt x="26120" y="0"/>
                  </a:moveTo>
                  <a:lnTo>
                    <a:pt x="4042533" y="0"/>
                  </a:lnTo>
                  <a:cubicBezTo>
                    <a:pt x="4056959" y="0"/>
                    <a:pt x="4068654" y="11694"/>
                    <a:pt x="4068654" y="26120"/>
                  </a:cubicBezTo>
                  <a:lnTo>
                    <a:pt x="4068654" y="1911948"/>
                  </a:lnTo>
                  <a:cubicBezTo>
                    <a:pt x="4068654" y="1926374"/>
                    <a:pt x="4056959" y="1938068"/>
                    <a:pt x="4042533" y="1938068"/>
                  </a:cubicBezTo>
                  <a:lnTo>
                    <a:pt x="26120" y="1938068"/>
                  </a:lnTo>
                  <a:cubicBezTo>
                    <a:pt x="11694" y="1938068"/>
                    <a:pt x="0" y="1926374"/>
                    <a:pt x="0" y="1911948"/>
                  </a:cubicBezTo>
                  <a:lnTo>
                    <a:pt x="0" y="26120"/>
                  </a:lnTo>
                  <a:cubicBezTo>
                    <a:pt x="0" y="11694"/>
                    <a:pt x="11694" y="0"/>
                    <a:pt x="261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2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8" name="Google Shape;438;p25"/>
          <p:cNvSpPr txBox="1"/>
          <p:nvPr/>
        </p:nvSpPr>
        <p:spPr>
          <a:xfrm>
            <a:off x="3100051" y="3205201"/>
            <a:ext cx="12442875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Particle Swarm Optimization and Neural Networks</a:t>
            </a:r>
            <a:b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5"/>
          <p:cNvSpPr txBox="1"/>
          <p:nvPr/>
        </p:nvSpPr>
        <p:spPr>
          <a:xfrm>
            <a:off x="2876842" y="5272811"/>
            <a:ext cx="12442875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Zhang et al. (2023): PSO algorithm + BP neural network enhances car ownership prediction accuracy.</a:t>
            </a:r>
            <a:endParaRPr/>
          </a:p>
          <a:p>
            <a:pPr marL="571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Economic indicators like gross national income and per capita GDP used as input data.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0" name="Google Shape;440;p25"/>
          <p:cNvCxnSpPr/>
          <p:nvPr/>
        </p:nvCxnSpPr>
        <p:spPr>
          <a:xfrm>
            <a:off x="3100050" y="4262452"/>
            <a:ext cx="12442875" cy="3186"/>
          </a:xfrm>
          <a:prstGeom prst="straightConnector1">
            <a:avLst/>
          </a:prstGeom>
          <a:noFill/>
          <a:ln w="38100" cap="flat" cmpd="sng">
            <a:solidFill>
              <a:srgbClr val="FF9F1C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41" name="Google Shape;441;p25"/>
          <p:cNvGrpSpPr/>
          <p:nvPr/>
        </p:nvGrpSpPr>
        <p:grpSpPr>
          <a:xfrm>
            <a:off x="16697521" y="4185870"/>
            <a:ext cx="6045617" cy="7440760"/>
            <a:chOff x="0" y="0"/>
            <a:chExt cx="8060823" cy="9921013"/>
          </a:xfrm>
        </p:grpSpPr>
        <p:grpSp>
          <p:nvGrpSpPr>
            <p:cNvPr id="442" name="Google Shape;442;p25"/>
            <p:cNvGrpSpPr/>
            <p:nvPr/>
          </p:nvGrpSpPr>
          <p:grpSpPr>
            <a:xfrm>
              <a:off x="0" y="0"/>
              <a:ext cx="8060823" cy="9921013"/>
              <a:chOff x="0" y="0"/>
              <a:chExt cx="660400" cy="812800"/>
            </a:xfrm>
          </p:grpSpPr>
          <p:sp>
            <p:nvSpPr>
              <p:cNvPr id="443" name="Google Shape;443;p2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2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5" name="Google Shape;445;p25"/>
            <p:cNvGrpSpPr/>
            <p:nvPr/>
          </p:nvGrpSpPr>
          <p:grpSpPr>
            <a:xfrm>
              <a:off x="470923" y="579598"/>
              <a:ext cx="7118977" cy="8761817"/>
              <a:chOff x="0" y="0"/>
              <a:chExt cx="660400" cy="812800"/>
            </a:xfrm>
          </p:grpSpPr>
          <p:sp>
            <p:nvSpPr>
              <p:cNvPr id="446" name="Google Shape;446;p2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2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8" name="Google Shape;448;p25"/>
            <p:cNvGrpSpPr/>
            <p:nvPr/>
          </p:nvGrpSpPr>
          <p:grpSpPr>
            <a:xfrm>
              <a:off x="935823" y="1151782"/>
              <a:ext cx="6189177" cy="7617449"/>
              <a:chOff x="0" y="0"/>
              <a:chExt cx="660400" cy="812800"/>
            </a:xfrm>
          </p:grpSpPr>
          <p:sp>
            <p:nvSpPr>
              <p:cNvPr id="449" name="Google Shape;449;p2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2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51" name="Google Shape;451;p25"/>
          <p:cNvGrpSpPr/>
          <p:nvPr/>
        </p:nvGrpSpPr>
        <p:grpSpPr>
          <a:xfrm rot="10800000">
            <a:off x="-4042636" y="-910903"/>
            <a:ext cx="5734716" cy="7058111"/>
            <a:chOff x="0" y="0"/>
            <a:chExt cx="7646287" cy="9410815"/>
          </a:xfrm>
        </p:grpSpPr>
        <p:grpSp>
          <p:nvGrpSpPr>
            <p:cNvPr id="452" name="Google Shape;452;p25"/>
            <p:cNvGrpSpPr/>
            <p:nvPr/>
          </p:nvGrpSpPr>
          <p:grpSpPr>
            <a:xfrm>
              <a:off x="0" y="0"/>
              <a:ext cx="7646287" cy="9410815"/>
              <a:chOff x="0" y="0"/>
              <a:chExt cx="660400" cy="812800"/>
            </a:xfrm>
          </p:grpSpPr>
          <p:sp>
            <p:nvSpPr>
              <p:cNvPr id="453" name="Google Shape;453;p2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2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5" name="Google Shape;455;p25"/>
            <p:cNvGrpSpPr/>
            <p:nvPr/>
          </p:nvGrpSpPr>
          <p:grpSpPr>
            <a:xfrm>
              <a:off x="446706" y="549792"/>
              <a:ext cx="6752876" cy="8311232"/>
              <a:chOff x="0" y="0"/>
              <a:chExt cx="660400" cy="812800"/>
            </a:xfrm>
          </p:grpSpPr>
          <p:sp>
            <p:nvSpPr>
              <p:cNvPr id="456" name="Google Shape;456;p2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2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25"/>
            <p:cNvGrpSpPr/>
            <p:nvPr/>
          </p:nvGrpSpPr>
          <p:grpSpPr>
            <a:xfrm>
              <a:off x="887697" y="1092550"/>
              <a:ext cx="5870893" cy="7225714"/>
              <a:chOff x="0" y="0"/>
              <a:chExt cx="660400" cy="812800"/>
            </a:xfrm>
          </p:grpSpPr>
          <p:sp>
            <p:nvSpPr>
              <p:cNvPr id="459" name="Google Shape;459;p2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2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/>
        </p:nvSpPr>
        <p:spPr>
          <a:xfrm>
            <a:off x="2567911" y="-297308"/>
            <a:ext cx="12626340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Predicting car ownership thresholds is crucial for </a:t>
            </a:r>
            <a:r>
              <a:rPr lang="en-US" sz="48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financial planning </a:t>
            </a:r>
            <a: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lang="en-US" sz="48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HR management</a:t>
            </a:r>
            <a: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48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66" name="Google Shape;466;p26"/>
          <p:cNvGrpSpPr/>
          <p:nvPr/>
        </p:nvGrpSpPr>
        <p:grpSpPr>
          <a:xfrm>
            <a:off x="1984814" y="2348199"/>
            <a:ext cx="14226933" cy="6910101"/>
            <a:chOff x="0" y="-38100"/>
            <a:chExt cx="4068654" cy="1976168"/>
          </a:xfrm>
        </p:grpSpPr>
        <p:sp>
          <p:nvSpPr>
            <p:cNvPr id="467" name="Google Shape;467;p26"/>
            <p:cNvSpPr/>
            <p:nvPr/>
          </p:nvSpPr>
          <p:spPr>
            <a:xfrm>
              <a:off x="0" y="0"/>
              <a:ext cx="4068654" cy="1938068"/>
            </a:xfrm>
            <a:custGeom>
              <a:avLst/>
              <a:gdLst/>
              <a:ahLst/>
              <a:cxnLst/>
              <a:rect l="l" t="t" r="r" b="b"/>
              <a:pathLst>
                <a:path w="4068654" h="1938068" extrusionOk="0">
                  <a:moveTo>
                    <a:pt x="26120" y="0"/>
                  </a:moveTo>
                  <a:lnTo>
                    <a:pt x="4042533" y="0"/>
                  </a:lnTo>
                  <a:cubicBezTo>
                    <a:pt x="4056959" y="0"/>
                    <a:pt x="4068654" y="11694"/>
                    <a:pt x="4068654" y="26120"/>
                  </a:cubicBezTo>
                  <a:lnTo>
                    <a:pt x="4068654" y="1911948"/>
                  </a:lnTo>
                  <a:cubicBezTo>
                    <a:pt x="4068654" y="1926374"/>
                    <a:pt x="4056959" y="1938068"/>
                    <a:pt x="4042533" y="1938068"/>
                  </a:cubicBezTo>
                  <a:lnTo>
                    <a:pt x="26120" y="1938068"/>
                  </a:lnTo>
                  <a:cubicBezTo>
                    <a:pt x="11694" y="1938068"/>
                    <a:pt x="0" y="1926374"/>
                    <a:pt x="0" y="1911948"/>
                  </a:cubicBezTo>
                  <a:lnTo>
                    <a:pt x="0" y="26120"/>
                  </a:lnTo>
                  <a:cubicBezTo>
                    <a:pt x="0" y="11694"/>
                    <a:pt x="11694" y="0"/>
                    <a:pt x="261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9" name="Google Shape;469;p26"/>
          <p:cNvSpPr txBox="1"/>
          <p:nvPr/>
        </p:nvSpPr>
        <p:spPr>
          <a:xfrm>
            <a:off x="3100051" y="3205201"/>
            <a:ext cx="1244287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Time-Series Forecasting and Statistical Metrics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6"/>
          <p:cNvSpPr txBox="1"/>
          <p:nvPr/>
        </p:nvSpPr>
        <p:spPr>
          <a:xfrm>
            <a:off x="3100050" y="4923401"/>
            <a:ext cx="12442875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Kramar and Alchakov (2023): Focus on time-series forecasting, using statistical metrics (MAE, MSE, RMSE).</a:t>
            </a:r>
            <a:endParaRPr/>
          </a:p>
          <a:p>
            <a:pPr marL="571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Two-layer approach (data preparation and model building) applicable to predicting salary deductions for car ownership.</a:t>
            </a:r>
            <a:endParaRPr/>
          </a:p>
        </p:txBody>
      </p:sp>
      <p:cxnSp>
        <p:nvCxnSpPr>
          <p:cNvPr id="471" name="Google Shape;471;p26"/>
          <p:cNvCxnSpPr/>
          <p:nvPr/>
        </p:nvCxnSpPr>
        <p:spPr>
          <a:xfrm rot="10800000" flipH="1">
            <a:off x="3100050" y="4313197"/>
            <a:ext cx="12094201" cy="1"/>
          </a:xfrm>
          <a:prstGeom prst="straightConnector1">
            <a:avLst/>
          </a:prstGeom>
          <a:noFill/>
          <a:ln w="38100" cap="flat" cmpd="sng">
            <a:solidFill>
              <a:srgbClr val="4DA1A9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72" name="Google Shape;472;p26"/>
          <p:cNvGrpSpPr/>
          <p:nvPr/>
        </p:nvGrpSpPr>
        <p:grpSpPr>
          <a:xfrm>
            <a:off x="16697521" y="4185870"/>
            <a:ext cx="6045617" cy="7440760"/>
            <a:chOff x="0" y="0"/>
            <a:chExt cx="8060823" cy="9921013"/>
          </a:xfrm>
        </p:grpSpPr>
        <p:grpSp>
          <p:nvGrpSpPr>
            <p:cNvPr id="473" name="Google Shape;473;p26"/>
            <p:cNvGrpSpPr/>
            <p:nvPr/>
          </p:nvGrpSpPr>
          <p:grpSpPr>
            <a:xfrm>
              <a:off x="0" y="0"/>
              <a:ext cx="8060823" cy="9921013"/>
              <a:chOff x="0" y="0"/>
              <a:chExt cx="660400" cy="812800"/>
            </a:xfrm>
          </p:grpSpPr>
          <p:sp>
            <p:nvSpPr>
              <p:cNvPr id="474" name="Google Shape;474;p2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2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6" name="Google Shape;476;p26"/>
            <p:cNvGrpSpPr/>
            <p:nvPr/>
          </p:nvGrpSpPr>
          <p:grpSpPr>
            <a:xfrm>
              <a:off x="470923" y="579598"/>
              <a:ext cx="7118977" cy="8761817"/>
              <a:chOff x="0" y="0"/>
              <a:chExt cx="660400" cy="812800"/>
            </a:xfrm>
          </p:grpSpPr>
          <p:sp>
            <p:nvSpPr>
              <p:cNvPr id="477" name="Google Shape;477;p2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2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9" name="Google Shape;479;p26"/>
            <p:cNvGrpSpPr/>
            <p:nvPr/>
          </p:nvGrpSpPr>
          <p:grpSpPr>
            <a:xfrm>
              <a:off x="935823" y="1151782"/>
              <a:ext cx="6189177" cy="7617449"/>
              <a:chOff x="0" y="0"/>
              <a:chExt cx="660400" cy="812800"/>
            </a:xfrm>
          </p:grpSpPr>
          <p:sp>
            <p:nvSpPr>
              <p:cNvPr id="480" name="Google Shape;480;p2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2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82" name="Google Shape;482;p26"/>
          <p:cNvGrpSpPr/>
          <p:nvPr/>
        </p:nvGrpSpPr>
        <p:grpSpPr>
          <a:xfrm rot="10800000">
            <a:off x="-4042636" y="-910903"/>
            <a:ext cx="5734716" cy="7058111"/>
            <a:chOff x="0" y="0"/>
            <a:chExt cx="7646287" cy="9410815"/>
          </a:xfrm>
        </p:grpSpPr>
        <p:grpSp>
          <p:nvGrpSpPr>
            <p:cNvPr id="483" name="Google Shape;483;p26"/>
            <p:cNvGrpSpPr/>
            <p:nvPr/>
          </p:nvGrpSpPr>
          <p:grpSpPr>
            <a:xfrm>
              <a:off x="0" y="0"/>
              <a:ext cx="7646287" cy="9410815"/>
              <a:chOff x="0" y="0"/>
              <a:chExt cx="660400" cy="812800"/>
            </a:xfrm>
          </p:grpSpPr>
          <p:sp>
            <p:nvSpPr>
              <p:cNvPr id="484" name="Google Shape;484;p2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2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6" name="Google Shape;486;p26"/>
            <p:cNvGrpSpPr/>
            <p:nvPr/>
          </p:nvGrpSpPr>
          <p:grpSpPr>
            <a:xfrm>
              <a:off x="446706" y="549792"/>
              <a:ext cx="6752876" cy="8311232"/>
              <a:chOff x="0" y="0"/>
              <a:chExt cx="660400" cy="812800"/>
            </a:xfrm>
          </p:grpSpPr>
          <p:sp>
            <p:nvSpPr>
              <p:cNvPr id="487" name="Google Shape;487;p2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2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9" name="Google Shape;489;p26"/>
            <p:cNvGrpSpPr/>
            <p:nvPr/>
          </p:nvGrpSpPr>
          <p:grpSpPr>
            <a:xfrm>
              <a:off x="887697" y="1092550"/>
              <a:ext cx="5870893" cy="7225714"/>
              <a:chOff x="0" y="0"/>
              <a:chExt cx="660400" cy="812800"/>
            </a:xfrm>
          </p:grpSpPr>
          <p:sp>
            <p:nvSpPr>
              <p:cNvPr id="490" name="Google Shape;490;p2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2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27"/>
          <p:cNvSpPr txBox="1"/>
          <p:nvPr/>
        </p:nvSpPr>
        <p:spPr>
          <a:xfrm>
            <a:off x="2567911" y="-297308"/>
            <a:ext cx="12626340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Predicting car ownership thresholds is crucial for </a:t>
            </a:r>
            <a:r>
              <a:rPr lang="en-US" sz="48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financial planning </a:t>
            </a:r>
            <a: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lang="en-US" sz="48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HR management</a:t>
            </a:r>
            <a: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8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48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97" name="Google Shape;497;p27"/>
          <p:cNvGrpSpPr/>
          <p:nvPr/>
        </p:nvGrpSpPr>
        <p:grpSpPr>
          <a:xfrm>
            <a:off x="1984814" y="2348199"/>
            <a:ext cx="14226933" cy="6910101"/>
            <a:chOff x="0" y="-38100"/>
            <a:chExt cx="4068654" cy="1976168"/>
          </a:xfrm>
        </p:grpSpPr>
        <p:sp>
          <p:nvSpPr>
            <p:cNvPr id="498" name="Google Shape;498;p27"/>
            <p:cNvSpPr/>
            <p:nvPr/>
          </p:nvSpPr>
          <p:spPr>
            <a:xfrm>
              <a:off x="0" y="0"/>
              <a:ext cx="4068654" cy="1938068"/>
            </a:xfrm>
            <a:custGeom>
              <a:avLst/>
              <a:gdLst/>
              <a:ahLst/>
              <a:cxnLst/>
              <a:rect l="l" t="t" r="r" b="b"/>
              <a:pathLst>
                <a:path w="4068654" h="1938068" extrusionOk="0">
                  <a:moveTo>
                    <a:pt x="26120" y="0"/>
                  </a:moveTo>
                  <a:lnTo>
                    <a:pt x="4042533" y="0"/>
                  </a:lnTo>
                  <a:cubicBezTo>
                    <a:pt x="4056959" y="0"/>
                    <a:pt x="4068654" y="11694"/>
                    <a:pt x="4068654" y="26120"/>
                  </a:cubicBezTo>
                  <a:lnTo>
                    <a:pt x="4068654" y="1911948"/>
                  </a:lnTo>
                  <a:cubicBezTo>
                    <a:pt x="4068654" y="1926374"/>
                    <a:pt x="4056959" y="1938068"/>
                    <a:pt x="4042533" y="1938068"/>
                  </a:cubicBezTo>
                  <a:lnTo>
                    <a:pt x="26120" y="1938068"/>
                  </a:lnTo>
                  <a:cubicBezTo>
                    <a:pt x="11694" y="1938068"/>
                    <a:pt x="0" y="1926374"/>
                    <a:pt x="0" y="1911948"/>
                  </a:cubicBezTo>
                  <a:lnTo>
                    <a:pt x="0" y="26120"/>
                  </a:lnTo>
                  <a:cubicBezTo>
                    <a:pt x="0" y="11694"/>
                    <a:pt x="11694" y="0"/>
                    <a:pt x="261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2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0" name="Google Shape;500;p27"/>
          <p:cNvSpPr txBox="1"/>
          <p:nvPr/>
        </p:nvSpPr>
        <p:spPr>
          <a:xfrm>
            <a:off x="3100051" y="3205201"/>
            <a:ext cx="12442875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Leveraging Big Data for Efficiency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7"/>
          <p:cNvSpPr txBox="1"/>
          <p:nvPr/>
        </p:nvSpPr>
        <p:spPr>
          <a:xfrm>
            <a:off x="3100050" y="4923401"/>
            <a:ext cx="12442875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"Leveraging Big Data Analytics for Intelligent Transportation Systems" (2023): Big data analytics for vehicle ownership efficiency.</a:t>
            </a:r>
            <a:endParaRPr/>
          </a:p>
          <a:p>
            <a:pPr marL="571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Proposal to improve accuracy in predicting employees' full car ownership, leading to cost and time efficiency.</a:t>
            </a:r>
            <a:endParaRPr/>
          </a:p>
        </p:txBody>
      </p:sp>
      <p:cxnSp>
        <p:nvCxnSpPr>
          <p:cNvPr id="502" name="Google Shape;502;p27"/>
          <p:cNvCxnSpPr/>
          <p:nvPr/>
        </p:nvCxnSpPr>
        <p:spPr>
          <a:xfrm>
            <a:off x="3100050" y="4269724"/>
            <a:ext cx="12442875" cy="43473"/>
          </a:xfrm>
          <a:prstGeom prst="straightConnector1">
            <a:avLst/>
          </a:prstGeom>
          <a:noFill/>
          <a:ln w="38100" cap="flat" cmpd="sng">
            <a:solidFill>
              <a:srgbClr val="6874E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03" name="Google Shape;503;p27"/>
          <p:cNvGrpSpPr/>
          <p:nvPr/>
        </p:nvGrpSpPr>
        <p:grpSpPr>
          <a:xfrm>
            <a:off x="16697521" y="4185870"/>
            <a:ext cx="6045617" cy="7440760"/>
            <a:chOff x="0" y="0"/>
            <a:chExt cx="8060823" cy="9921013"/>
          </a:xfrm>
        </p:grpSpPr>
        <p:grpSp>
          <p:nvGrpSpPr>
            <p:cNvPr id="504" name="Google Shape;504;p27"/>
            <p:cNvGrpSpPr/>
            <p:nvPr/>
          </p:nvGrpSpPr>
          <p:grpSpPr>
            <a:xfrm>
              <a:off x="0" y="0"/>
              <a:ext cx="8060823" cy="9921013"/>
              <a:chOff x="0" y="0"/>
              <a:chExt cx="660400" cy="812800"/>
            </a:xfrm>
          </p:grpSpPr>
          <p:sp>
            <p:nvSpPr>
              <p:cNvPr id="505" name="Google Shape;505;p27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27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7" name="Google Shape;507;p27"/>
            <p:cNvGrpSpPr/>
            <p:nvPr/>
          </p:nvGrpSpPr>
          <p:grpSpPr>
            <a:xfrm>
              <a:off x="470923" y="579598"/>
              <a:ext cx="7118977" cy="8761817"/>
              <a:chOff x="0" y="0"/>
              <a:chExt cx="660400" cy="812800"/>
            </a:xfrm>
          </p:grpSpPr>
          <p:sp>
            <p:nvSpPr>
              <p:cNvPr id="508" name="Google Shape;508;p27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27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0" name="Google Shape;510;p27"/>
            <p:cNvGrpSpPr/>
            <p:nvPr/>
          </p:nvGrpSpPr>
          <p:grpSpPr>
            <a:xfrm>
              <a:off x="935823" y="1151782"/>
              <a:ext cx="6189177" cy="7617449"/>
              <a:chOff x="0" y="0"/>
              <a:chExt cx="660400" cy="812800"/>
            </a:xfrm>
          </p:grpSpPr>
          <p:sp>
            <p:nvSpPr>
              <p:cNvPr id="511" name="Google Shape;511;p27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27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" name="Google Shape;513;p27"/>
          <p:cNvGrpSpPr/>
          <p:nvPr/>
        </p:nvGrpSpPr>
        <p:grpSpPr>
          <a:xfrm rot="10800000">
            <a:off x="-4042636" y="-910903"/>
            <a:ext cx="5734716" cy="7058111"/>
            <a:chOff x="0" y="0"/>
            <a:chExt cx="7646287" cy="9410815"/>
          </a:xfrm>
        </p:grpSpPr>
        <p:grpSp>
          <p:nvGrpSpPr>
            <p:cNvPr id="514" name="Google Shape;514;p27"/>
            <p:cNvGrpSpPr/>
            <p:nvPr/>
          </p:nvGrpSpPr>
          <p:grpSpPr>
            <a:xfrm>
              <a:off x="0" y="0"/>
              <a:ext cx="7646287" cy="9410815"/>
              <a:chOff x="0" y="0"/>
              <a:chExt cx="660400" cy="812800"/>
            </a:xfrm>
          </p:grpSpPr>
          <p:sp>
            <p:nvSpPr>
              <p:cNvPr id="515" name="Google Shape;515;p27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27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7" name="Google Shape;517;p27"/>
            <p:cNvGrpSpPr/>
            <p:nvPr/>
          </p:nvGrpSpPr>
          <p:grpSpPr>
            <a:xfrm>
              <a:off x="446706" y="549792"/>
              <a:ext cx="6752876" cy="8311232"/>
              <a:chOff x="0" y="0"/>
              <a:chExt cx="660400" cy="812800"/>
            </a:xfrm>
          </p:grpSpPr>
          <p:sp>
            <p:nvSpPr>
              <p:cNvPr id="518" name="Google Shape;518;p27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27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0" name="Google Shape;520;p27"/>
            <p:cNvGrpSpPr/>
            <p:nvPr/>
          </p:nvGrpSpPr>
          <p:grpSpPr>
            <a:xfrm>
              <a:off x="887697" y="1092550"/>
              <a:ext cx="5870893" cy="7225714"/>
              <a:chOff x="0" y="0"/>
              <a:chExt cx="660400" cy="812800"/>
            </a:xfrm>
          </p:grpSpPr>
          <p:sp>
            <p:nvSpPr>
              <p:cNvPr id="521" name="Google Shape;521;p27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27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28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528" name="Google Shape;528;p28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2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0" name="Google Shape;530;p28"/>
          <p:cNvSpPr txBox="1"/>
          <p:nvPr/>
        </p:nvSpPr>
        <p:spPr>
          <a:xfrm>
            <a:off x="1340294" y="762000"/>
            <a:ext cx="2808906" cy="226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56"/>
              <a:buFont typeface="Arial"/>
              <a:buNone/>
            </a:pPr>
            <a:r>
              <a:rPr lang="en-US" sz="13856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04.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28"/>
          <p:cNvSpPr txBox="1"/>
          <p:nvPr/>
        </p:nvSpPr>
        <p:spPr>
          <a:xfrm>
            <a:off x="2458387" y="5329744"/>
            <a:ext cx="14300080" cy="384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400"/>
              <a:buFont typeface="Arial"/>
              <a:buNone/>
            </a:pPr>
            <a:r>
              <a:rPr lang="en-US" sz="10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Proposed Approach and Methodology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2" name="Google Shape;532;p28"/>
          <p:cNvGrpSpPr/>
          <p:nvPr/>
        </p:nvGrpSpPr>
        <p:grpSpPr>
          <a:xfrm>
            <a:off x="-3233490" y="5979520"/>
            <a:ext cx="6999655" cy="8614961"/>
            <a:chOff x="0" y="0"/>
            <a:chExt cx="9332874" cy="11486614"/>
          </a:xfrm>
        </p:grpSpPr>
        <p:grpSp>
          <p:nvGrpSpPr>
            <p:cNvPr id="533" name="Google Shape;533;p28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534" name="Google Shape;534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6" name="Google Shape;536;p28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537" name="Google Shape;537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" name="Google Shape;539;p28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540" name="Google Shape;540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28"/>
          <p:cNvGrpSpPr/>
          <p:nvPr/>
        </p:nvGrpSpPr>
        <p:grpSpPr>
          <a:xfrm rot="10800000">
            <a:off x="13557529" y="-3278780"/>
            <a:ext cx="6999655" cy="8614961"/>
            <a:chOff x="0" y="0"/>
            <a:chExt cx="9332874" cy="11486614"/>
          </a:xfrm>
        </p:grpSpPr>
        <p:grpSp>
          <p:nvGrpSpPr>
            <p:cNvPr id="543" name="Google Shape;543;p28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544" name="Google Shape;544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6" name="Google Shape;546;p28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547" name="Google Shape;547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9" name="Google Shape;549;p28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550" name="Google Shape;550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552" name="Google Shape;552;p28"/>
          <p:cNvCxnSpPr/>
          <p:nvPr/>
        </p:nvCxnSpPr>
        <p:spPr>
          <a:xfrm>
            <a:off x="4638177" y="2245984"/>
            <a:ext cx="9799801" cy="0"/>
          </a:xfrm>
          <a:prstGeom prst="straightConnector1">
            <a:avLst/>
          </a:prstGeom>
          <a:noFill/>
          <a:ln w="38100" cap="flat" cmpd="sng">
            <a:solidFill>
              <a:srgbClr val="F3F6FA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53" name="Google Shape;553;p28"/>
          <p:cNvGrpSpPr/>
          <p:nvPr/>
        </p:nvGrpSpPr>
        <p:grpSpPr>
          <a:xfrm>
            <a:off x="15226010" y="2079760"/>
            <a:ext cx="406823" cy="408647"/>
            <a:chOff x="1813" y="0"/>
            <a:chExt cx="809173" cy="812800"/>
          </a:xfrm>
        </p:grpSpPr>
        <p:sp>
          <p:nvSpPr>
            <p:cNvPr id="554" name="Google Shape;554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6" name="Google Shape;556;p28"/>
          <p:cNvGrpSpPr/>
          <p:nvPr/>
        </p:nvGrpSpPr>
        <p:grpSpPr>
          <a:xfrm>
            <a:off x="15789684" y="2079760"/>
            <a:ext cx="406823" cy="408647"/>
            <a:chOff x="1813" y="0"/>
            <a:chExt cx="809173" cy="812800"/>
          </a:xfrm>
        </p:grpSpPr>
        <p:sp>
          <p:nvSpPr>
            <p:cNvPr id="557" name="Google Shape;557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9" name="Google Shape;559;p28"/>
          <p:cNvGrpSpPr/>
          <p:nvPr/>
        </p:nvGrpSpPr>
        <p:grpSpPr>
          <a:xfrm>
            <a:off x="16350731" y="2079760"/>
            <a:ext cx="406823" cy="408647"/>
            <a:chOff x="1813" y="0"/>
            <a:chExt cx="809173" cy="812800"/>
          </a:xfrm>
        </p:grpSpPr>
        <p:sp>
          <p:nvSpPr>
            <p:cNvPr id="560" name="Google Shape;560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9"/>
          <p:cNvSpPr txBox="1"/>
          <p:nvPr/>
        </p:nvSpPr>
        <p:spPr>
          <a:xfrm>
            <a:off x="3499827" y="1447336"/>
            <a:ext cx="11398939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Proposed Approach 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29"/>
          <p:cNvSpPr txBox="1"/>
          <p:nvPr/>
        </p:nvSpPr>
        <p:spPr>
          <a:xfrm>
            <a:off x="2263515" y="4046643"/>
            <a:ext cx="14816619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Regression model </a:t>
            </a:r>
            <a:r>
              <a:rPr lang="en-US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accurate ownership timeframe estimation.</a:t>
            </a:r>
            <a:endParaRPr/>
          </a:p>
        </p:txBody>
      </p:sp>
      <p:cxnSp>
        <p:nvCxnSpPr>
          <p:cNvPr id="568" name="Google Shape;568;p29"/>
          <p:cNvCxnSpPr/>
          <p:nvPr/>
        </p:nvCxnSpPr>
        <p:spPr>
          <a:xfrm>
            <a:off x="1912327" y="874461"/>
            <a:ext cx="13312135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9" name="Google Shape;569;p29"/>
          <p:cNvGrpSpPr/>
          <p:nvPr/>
        </p:nvGrpSpPr>
        <p:grpSpPr>
          <a:xfrm>
            <a:off x="16109637" y="670137"/>
            <a:ext cx="406823" cy="408647"/>
            <a:chOff x="1813" y="0"/>
            <a:chExt cx="809173" cy="812800"/>
          </a:xfrm>
        </p:grpSpPr>
        <p:sp>
          <p:nvSpPr>
            <p:cNvPr id="570" name="Google Shape;570;p2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2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2" name="Google Shape;572;p29"/>
          <p:cNvGrpSpPr/>
          <p:nvPr/>
        </p:nvGrpSpPr>
        <p:grpSpPr>
          <a:xfrm>
            <a:off x="16673311" y="670137"/>
            <a:ext cx="406823" cy="408647"/>
            <a:chOff x="1813" y="0"/>
            <a:chExt cx="809173" cy="812800"/>
          </a:xfrm>
        </p:grpSpPr>
        <p:sp>
          <p:nvSpPr>
            <p:cNvPr id="573" name="Google Shape;573;p2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2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5" name="Google Shape;575;p29"/>
          <p:cNvGrpSpPr/>
          <p:nvPr/>
        </p:nvGrpSpPr>
        <p:grpSpPr>
          <a:xfrm>
            <a:off x="17234359" y="670137"/>
            <a:ext cx="406823" cy="408647"/>
            <a:chOff x="1813" y="0"/>
            <a:chExt cx="809173" cy="812800"/>
          </a:xfrm>
        </p:grpSpPr>
        <p:sp>
          <p:nvSpPr>
            <p:cNvPr id="576" name="Google Shape;576;p2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2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8" name="Google Shape;578;p29"/>
          <p:cNvGrpSpPr/>
          <p:nvPr/>
        </p:nvGrpSpPr>
        <p:grpSpPr>
          <a:xfrm>
            <a:off x="-3499828" y="5979520"/>
            <a:ext cx="6999655" cy="8614961"/>
            <a:chOff x="0" y="0"/>
            <a:chExt cx="9332874" cy="11486614"/>
          </a:xfrm>
        </p:grpSpPr>
        <p:grpSp>
          <p:nvGrpSpPr>
            <p:cNvPr id="579" name="Google Shape;579;p29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580" name="Google Shape;580;p2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2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2" name="Google Shape;582;p29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583" name="Google Shape;583;p2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2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5" name="Google Shape;585;p29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586" name="Google Shape;586;p2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2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588" name="Google Shape;588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68760" y="6145533"/>
            <a:ext cx="16419240" cy="416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" name="Google Shape;593;p30"/>
          <p:cNvPicPr preferRelativeResize="0"/>
          <p:nvPr/>
        </p:nvPicPr>
        <p:blipFill rotWithShape="1">
          <a:blip r:embed="rId3">
            <a:alphaModFix/>
          </a:blip>
          <a:srcRect t="12500" b="1250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4" name="Google Shape;594;p30"/>
          <p:cNvGrpSpPr/>
          <p:nvPr/>
        </p:nvGrpSpPr>
        <p:grpSpPr>
          <a:xfrm>
            <a:off x="407756" y="3900535"/>
            <a:ext cx="5660281" cy="5535041"/>
            <a:chOff x="0" y="-38100"/>
            <a:chExt cx="1490774" cy="1457789"/>
          </a:xfrm>
        </p:grpSpPr>
        <p:sp>
          <p:nvSpPr>
            <p:cNvPr id="595" name="Google Shape;595;p30"/>
            <p:cNvSpPr/>
            <p:nvPr/>
          </p:nvSpPr>
          <p:spPr>
            <a:xfrm>
              <a:off x="0" y="0"/>
              <a:ext cx="1490774" cy="1419689"/>
            </a:xfrm>
            <a:custGeom>
              <a:avLst/>
              <a:gdLst/>
              <a:ahLst/>
              <a:cxnLst/>
              <a:rect l="l" t="t" r="r" b="b"/>
              <a:pathLst>
                <a:path w="1490774" h="1419689" extrusionOk="0">
                  <a:moveTo>
                    <a:pt x="65653" y="0"/>
                  </a:moveTo>
                  <a:lnTo>
                    <a:pt x="1425121" y="0"/>
                  </a:lnTo>
                  <a:cubicBezTo>
                    <a:pt x="1461380" y="0"/>
                    <a:pt x="1490774" y="29394"/>
                    <a:pt x="1490774" y="65653"/>
                  </a:cubicBezTo>
                  <a:lnTo>
                    <a:pt x="1490774" y="1354036"/>
                  </a:lnTo>
                  <a:cubicBezTo>
                    <a:pt x="1490774" y="1390295"/>
                    <a:pt x="1461380" y="1419689"/>
                    <a:pt x="1425121" y="1419689"/>
                  </a:cubicBezTo>
                  <a:lnTo>
                    <a:pt x="65653" y="1419689"/>
                  </a:lnTo>
                  <a:cubicBezTo>
                    <a:pt x="29394" y="1419689"/>
                    <a:pt x="0" y="1390295"/>
                    <a:pt x="0" y="1354036"/>
                  </a:cubicBezTo>
                  <a:lnTo>
                    <a:pt x="0" y="65653"/>
                  </a:lnTo>
                  <a:cubicBezTo>
                    <a:pt x="0" y="29394"/>
                    <a:pt x="29394" y="0"/>
                    <a:pt x="656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7" name="Google Shape;597;p30"/>
          <p:cNvGrpSpPr/>
          <p:nvPr/>
        </p:nvGrpSpPr>
        <p:grpSpPr>
          <a:xfrm>
            <a:off x="6313859" y="3900535"/>
            <a:ext cx="5660281" cy="5535041"/>
            <a:chOff x="0" y="-38100"/>
            <a:chExt cx="1490774" cy="1457789"/>
          </a:xfrm>
        </p:grpSpPr>
        <p:sp>
          <p:nvSpPr>
            <p:cNvPr id="598" name="Google Shape;598;p30"/>
            <p:cNvSpPr/>
            <p:nvPr/>
          </p:nvSpPr>
          <p:spPr>
            <a:xfrm>
              <a:off x="0" y="0"/>
              <a:ext cx="1490774" cy="1419689"/>
            </a:xfrm>
            <a:custGeom>
              <a:avLst/>
              <a:gdLst/>
              <a:ahLst/>
              <a:cxnLst/>
              <a:rect l="l" t="t" r="r" b="b"/>
              <a:pathLst>
                <a:path w="1490774" h="1419689" extrusionOk="0">
                  <a:moveTo>
                    <a:pt x="65653" y="0"/>
                  </a:moveTo>
                  <a:lnTo>
                    <a:pt x="1425121" y="0"/>
                  </a:lnTo>
                  <a:cubicBezTo>
                    <a:pt x="1461380" y="0"/>
                    <a:pt x="1490774" y="29394"/>
                    <a:pt x="1490774" y="65653"/>
                  </a:cubicBezTo>
                  <a:lnTo>
                    <a:pt x="1490774" y="1354036"/>
                  </a:lnTo>
                  <a:cubicBezTo>
                    <a:pt x="1490774" y="1390295"/>
                    <a:pt x="1461380" y="1419689"/>
                    <a:pt x="1425121" y="1419689"/>
                  </a:cubicBezTo>
                  <a:lnTo>
                    <a:pt x="65653" y="1419689"/>
                  </a:lnTo>
                  <a:cubicBezTo>
                    <a:pt x="29394" y="1419689"/>
                    <a:pt x="0" y="1390295"/>
                    <a:pt x="0" y="1354036"/>
                  </a:cubicBezTo>
                  <a:lnTo>
                    <a:pt x="0" y="65653"/>
                  </a:lnTo>
                  <a:cubicBezTo>
                    <a:pt x="0" y="29394"/>
                    <a:pt x="29394" y="0"/>
                    <a:pt x="656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3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0" name="Google Shape;600;p30"/>
          <p:cNvGrpSpPr/>
          <p:nvPr/>
        </p:nvGrpSpPr>
        <p:grpSpPr>
          <a:xfrm>
            <a:off x="12219962" y="3900535"/>
            <a:ext cx="5660281" cy="5535041"/>
            <a:chOff x="0" y="-38100"/>
            <a:chExt cx="1490774" cy="1457789"/>
          </a:xfrm>
        </p:grpSpPr>
        <p:sp>
          <p:nvSpPr>
            <p:cNvPr id="601" name="Google Shape;601;p30"/>
            <p:cNvSpPr/>
            <p:nvPr/>
          </p:nvSpPr>
          <p:spPr>
            <a:xfrm>
              <a:off x="0" y="0"/>
              <a:ext cx="1490774" cy="1419689"/>
            </a:xfrm>
            <a:custGeom>
              <a:avLst/>
              <a:gdLst/>
              <a:ahLst/>
              <a:cxnLst/>
              <a:rect l="l" t="t" r="r" b="b"/>
              <a:pathLst>
                <a:path w="1490774" h="1419689" extrusionOk="0">
                  <a:moveTo>
                    <a:pt x="65653" y="0"/>
                  </a:moveTo>
                  <a:lnTo>
                    <a:pt x="1425121" y="0"/>
                  </a:lnTo>
                  <a:cubicBezTo>
                    <a:pt x="1461380" y="0"/>
                    <a:pt x="1490774" y="29394"/>
                    <a:pt x="1490774" y="65653"/>
                  </a:cubicBezTo>
                  <a:lnTo>
                    <a:pt x="1490774" y="1354036"/>
                  </a:lnTo>
                  <a:cubicBezTo>
                    <a:pt x="1490774" y="1390295"/>
                    <a:pt x="1461380" y="1419689"/>
                    <a:pt x="1425121" y="1419689"/>
                  </a:cubicBezTo>
                  <a:lnTo>
                    <a:pt x="65653" y="1419689"/>
                  </a:lnTo>
                  <a:cubicBezTo>
                    <a:pt x="29394" y="1419689"/>
                    <a:pt x="0" y="1390295"/>
                    <a:pt x="0" y="1354036"/>
                  </a:cubicBezTo>
                  <a:lnTo>
                    <a:pt x="0" y="65653"/>
                  </a:lnTo>
                  <a:cubicBezTo>
                    <a:pt x="0" y="29394"/>
                    <a:pt x="29394" y="0"/>
                    <a:pt x="656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3" name="Google Shape;603;p30"/>
          <p:cNvGrpSpPr/>
          <p:nvPr/>
        </p:nvGrpSpPr>
        <p:grpSpPr>
          <a:xfrm>
            <a:off x="679377" y="4391724"/>
            <a:ext cx="5285168" cy="4346310"/>
            <a:chOff x="-413963" y="-838224"/>
            <a:chExt cx="7046889" cy="5795082"/>
          </a:xfrm>
        </p:grpSpPr>
        <p:sp>
          <p:nvSpPr>
            <p:cNvPr id="604" name="Google Shape;604;p30"/>
            <p:cNvSpPr txBox="1"/>
            <p:nvPr/>
          </p:nvSpPr>
          <p:spPr>
            <a:xfrm>
              <a:off x="125376" y="-838224"/>
              <a:ext cx="5891191" cy="9602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Data Preprocessing</a:t>
              </a: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0"/>
            <p:cNvSpPr txBox="1"/>
            <p:nvPr/>
          </p:nvSpPr>
          <p:spPr>
            <a:xfrm>
              <a:off x="-413963" y="524874"/>
              <a:ext cx="7046889" cy="44319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571500" marR="0" lvl="0" indent="-571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Handle missing values, outliers, normalize variables.</a:t>
              </a: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571500" marR="0" lvl="0" indent="-571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Time-series data preprocessing for temporal patterns.</a:t>
              </a:r>
              <a:endParaRPr/>
            </a:p>
          </p:txBody>
        </p:sp>
      </p:grpSp>
      <p:sp>
        <p:nvSpPr>
          <p:cNvPr id="606" name="Google Shape;606;p30"/>
          <p:cNvSpPr txBox="1"/>
          <p:nvPr/>
        </p:nvSpPr>
        <p:spPr>
          <a:xfrm>
            <a:off x="407756" y="1247948"/>
            <a:ext cx="11566385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Methodology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7" name="Google Shape;607;p30"/>
          <p:cNvGrpSpPr/>
          <p:nvPr/>
        </p:nvGrpSpPr>
        <p:grpSpPr>
          <a:xfrm>
            <a:off x="6721617" y="4386922"/>
            <a:ext cx="4877402" cy="4406367"/>
            <a:chOff x="-284248" y="-633183"/>
            <a:chExt cx="6503202" cy="5875156"/>
          </a:xfrm>
        </p:grpSpPr>
        <p:sp>
          <p:nvSpPr>
            <p:cNvPr id="608" name="Google Shape;608;p30"/>
            <p:cNvSpPr txBox="1"/>
            <p:nvPr/>
          </p:nvSpPr>
          <p:spPr>
            <a:xfrm>
              <a:off x="0" y="-633183"/>
              <a:ext cx="6218954" cy="9602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Feature Engineering</a:t>
              </a: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30"/>
            <p:cNvSpPr txBox="1"/>
            <p:nvPr/>
          </p:nvSpPr>
          <p:spPr>
            <a:xfrm>
              <a:off x="-284248" y="809989"/>
              <a:ext cx="6503202" cy="44319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571500" marR="0" lvl="0" indent="-571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Calculate and incorporate various features.</a:t>
              </a:r>
              <a:endParaRPr/>
            </a:p>
            <a:p>
              <a:pPr marL="571500" marR="0" lvl="0" indent="-571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Holistic view of employee's financial situation.</a:t>
              </a:r>
              <a:endParaRPr/>
            </a:p>
          </p:txBody>
        </p:sp>
      </p:grpSp>
      <p:grpSp>
        <p:nvGrpSpPr>
          <p:cNvPr id="610" name="Google Shape;610;p30"/>
          <p:cNvGrpSpPr/>
          <p:nvPr/>
        </p:nvGrpSpPr>
        <p:grpSpPr>
          <a:xfrm>
            <a:off x="12572033" y="4386922"/>
            <a:ext cx="5269900" cy="4765393"/>
            <a:chOff x="-358497" y="-633183"/>
            <a:chExt cx="7026533" cy="6353861"/>
          </a:xfrm>
        </p:grpSpPr>
        <p:sp>
          <p:nvSpPr>
            <p:cNvPr id="611" name="Google Shape;611;p30"/>
            <p:cNvSpPr txBox="1"/>
            <p:nvPr/>
          </p:nvSpPr>
          <p:spPr>
            <a:xfrm>
              <a:off x="459895" y="-633183"/>
              <a:ext cx="5891191" cy="9602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Model Selection</a:t>
              </a: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0"/>
            <p:cNvSpPr txBox="1"/>
            <p:nvPr/>
          </p:nvSpPr>
          <p:spPr>
            <a:xfrm>
              <a:off x="-358497" y="550028"/>
              <a:ext cx="7026533" cy="51706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571500" marR="0" lvl="0" indent="-571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Regression for continuous numerical outcome.</a:t>
              </a:r>
              <a:endParaRPr/>
            </a:p>
            <a:p>
              <a:pPr marL="571500" marR="0" lvl="0" indent="-571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Captures relationships between input features and ownership timeframe.</a:t>
              </a:r>
              <a:endParaRPr/>
            </a:p>
          </p:txBody>
        </p:sp>
      </p:grpSp>
      <p:cxnSp>
        <p:nvCxnSpPr>
          <p:cNvPr id="613" name="Google Shape;613;p30"/>
          <p:cNvCxnSpPr/>
          <p:nvPr/>
        </p:nvCxnSpPr>
        <p:spPr>
          <a:xfrm>
            <a:off x="8430831" y="2138071"/>
            <a:ext cx="7321767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14" name="Google Shape;614;p30"/>
          <p:cNvGrpSpPr/>
          <p:nvPr/>
        </p:nvGrpSpPr>
        <p:grpSpPr>
          <a:xfrm>
            <a:off x="16347787" y="1933748"/>
            <a:ext cx="406823" cy="408647"/>
            <a:chOff x="1813" y="0"/>
            <a:chExt cx="809173" cy="812800"/>
          </a:xfrm>
        </p:grpSpPr>
        <p:sp>
          <p:nvSpPr>
            <p:cNvPr id="615" name="Google Shape;615;p3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7" name="Google Shape;617;p30"/>
          <p:cNvGrpSpPr/>
          <p:nvPr/>
        </p:nvGrpSpPr>
        <p:grpSpPr>
          <a:xfrm>
            <a:off x="16911461" y="1933748"/>
            <a:ext cx="406823" cy="408647"/>
            <a:chOff x="1813" y="0"/>
            <a:chExt cx="809173" cy="812800"/>
          </a:xfrm>
        </p:grpSpPr>
        <p:sp>
          <p:nvSpPr>
            <p:cNvPr id="618" name="Google Shape;618;p3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3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0" name="Google Shape;620;p30"/>
          <p:cNvGrpSpPr/>
          <p:nvPr/>
        </p:nvGrpSpPr>
        <p:grpSpPr>
          <a:xfrm>
            <a:off x="17472509" y="1933748"/>
            <a:ext cx="406823" cy="408647"/>
            <a:chOff x="1813" y="0"/>
            <a:chExt cx="809173" cy="812800"/>
          </a:xfrm>
        </p:grpSpPr>
        <p:sp>
          <p:nvSpPr>
            <p:cNvPr id="621" name="Google Shape;621;p3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31"/>
          <p:cNvPicPr preferRelativeResize="0"/>
          <p:nvPr/>
        </p:nvPicPr>
        <p:blipFill rotWithShape="1">
          <a:blip r:embed="rId3">
            <a:alphaModFix/>
          </a:blip>
          <a:srcRect t="12500" b="1250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8" name="Google Shape;628;p31"/>
          <p:cNvGrpSpPr/>
          <p:nvPr/>
        </p:nvGrpSpPr>
        <p:grpSpPr>
          <a:xfrm>
            <a:off x="407756" y="3900535"/>
            <a:ext cx="5660281" cy="5535041"/>
            <a:chOff x="0" y="-38100"/>
            <a:chExt cx="1490774" cy="1457789"/>
          </a:xfrm>
        </p:grpSpPr>
        <p:sp>
          <p:nvSpPr>
            <p:cNvPr id="629" name="Google Shape;629;p31"/>
            <p:cNvSpPr/>
            <p:nvPr/>
          </p:nvSpPr>
          <p:spPr>
            <a:xfrm>
              <a:off x="0" y="0"/>
              <a:ext cx="1490774" cy="1419689"/>
            </a:xfrm>
            <a:custGeom>
              <a:avLst/>
              <a:gdLst/>
              <a:ahLst/>
              <a:cxnLst/>
              <a:rect l="l" t="t" r="r" b="b"/>
              <a:pathLst>
                <a:path w="1490774" h="1419689" extrusionOk="0">
                  <a:moveTo>
                    <a:pt x="65653" y="0"/>
                  </a:moveTo>
                  <a:lnTo>
                    <a:pt x="1425121" y="0"/>
                  </a:lnTo>
                  <a:cubicBezTo>
                    <a:pt x="1461380" y="0"/>
                    <a:pt x="1490774" y="29394"/>
                    <a:pt x="1490774" y="65653"/>
                  </a:cubicBezTo>
                  <a:lnTo>
                    <a:pt x="1490774" y="1354036"/>
                  </a:lnTo>
                  <a:cubicBezTo>
                    <a:pt x="1490774" y="1390295"/>
                    <a:pt x="1461380" y="1419689"/>
                    <a:pt x="1425121" y="1419689"/>
                  </a:cubicBezTo>
                  <a:lnTo>
                    <a:pt x="65653" y="1419689"/>
                  </a:lnTo>
                  <a:cubicBezTo>
                    <a:pt x="29394" y="1419689"/>
                    <a:pt x="0" y="1390295"/>
                    <a:pt x="0" y="1354036"/>
                  </a:cubicBezTo>
                  <a:lnTo>
                    <a:pt x="0" y="65653"/>
                  </a:lnTo>
                  <a:cubicBezTo>
                    <a:pt x="0" y="29394"/>
                    <a:pt x="29394" y="0"/>
                    <a:pt x="656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3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1" name="Google Shape;631;p31"/>
          <p:cNvGrpSpPr/>
          <p:nvPr/>
        </p:nvGrpSpPr>
        <p:grpSpPr>
          <a:xfrm>
            <a:off x="6313859" y="3900535"/>
            <a:ext cx="5660281" cy="5535041"/>
            <a:chOff x="0" y="-38100"/>
            <a:chExt cx="1490774" cy="1457789"/>
          </a:xfrm>
        </p:grpSpPr>
        <p:sp>
          <p:nvSpPr>
            <p:cNvPr id="632" name="Google Shape;632;p31"/>
            <p:cNvSpPr/>
            <p:nvPr/>
          </p:nvSpPr>
          <p:spPr>
            <a:xfrm>
              <a:off x="0" y="0"/>
              <a:ext cx="1490774" cy="1419689"/>
            </a:xfrm>
            <a:custGeom>
              <a:avLst/>
              <a:gdLst/>
              <a:ahLst/>
              <a:cxnLst/>
              <a:rect l="l" t="t" r="r" b="b"/>
              <a:pathLst>
                <a:path w="1490774" h="1419689" extrusionOk="0">
                  <a:moveTo>
                    <a:pt x="65653" y="0"/>
                  </a:moveTo>
                  <a:lnTo>
                    <a:pt x="1425121" y="0"/>
                  </a:lnTo>
                  <a:cubicBezTo>
                    <a:pt x="1461380" y="0"/>
                    <a:pt x="1490774" y="29394"/>
                    <a:pt x="1490774" y="65653"/>
                  </a:cubicBezTo>
                  <a:lnTo>
                    <a:pt x="1490774" y="1354036"/>
                  </a:lnTo>
                  <a:cubicBezTo>
                    <a:pt x="1490774" y="1390295"/>
                    <a:pt x="1461380" y="1419689"/>
                    <a:pt x="1425121" y="1419689"/>
                  </a:cubicBezTo>
                  <a:lnTo>
                    <a:pt x="65653" y="1419689"/>
                  </a:lnTo>
                  <a:cubicBezTo>
                    <a:pt x="29394" y="1419689"/>
                    <a:pt x="0" y="1390295"/>
                    <a:pt x="0" y="1354036"/>
                  </a:cubicBezTo>
                  <a:lnTo>
                    <a:pt x="0" y="65653"/>
                  </a:lnTo>
                  <a:cubicBezTo>
                    <a:pt x="0" y="29394"/>
                    <a:pt x="29394" y="0"/>
                    <a:pt x="656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4" name="Google Shape;634;p31"/>
          <p:cNvGrpSpPr/>
          <p:nvPr/>
        </p:nvGrpSpPr>
        <p:grpSpPr>
          <a:xfrm>
            <a:off x="12219962" y="3900535"/>
            <a:ext cx="5660281" cy="5535041"/>
            <a:chOff x="0" y="-38100"/>
            <a:chExt cx="1490774" cy="1457789"/>
          </a:xfrm>
        </p:grpSpPr>
        <p:sp>
          <p:nvSpPr>
            <p:cNvPr id="635" name="Google Shape;635;p31"/>
            <p:cNvSpPr/>
            <p:nvPr/>
          </p:nvSpPr>
          <p:spPr>
            <a:xfrm>
              <a:off x="0" y="0"/>
              <a:ext cx="1490774" cy="1419689"/>
            </a:xfrm>
            <a:custGeom>
              <a:avLst/>
              <a:gdLst/>
              <a:ahLst/>
              <a:cxnLst/>
              <a:rect l="l" t="t" r="r" b="b"/>
              <a:pathLst>
                <a:path w="1490774" h="1419689" extrusionOk="0">
                  <a:moveTo>
                    <a:pt x="65653" y="0"/>
                  </a:moveTo>
                  <a:lnTo>
                    <a:pt x="1425121" y="0"/>
                  </a:lnTo>
                  <a:cubicBezTo>
                    <a:pt x="1461380" y="0"/>
                    <a:pt x="1490774" y="29394"/>
                    <a:pt x="1490774" y="65653"/>
                  </a:cubicBezTo>
                  <a:lnTo>
                    <a:pt x="1490774" y="1354036"/>
                  </a:lnTo>
                  <a:cubicBezTo>
                    <a:pt x="1490774" y="1390295"/>
                    <a:pt x="1461380" y="1419689"/>
                    <a:pt x="1425121" y="1419689"/>
                  </a:cubicBezTo>
                  <a:lnTo>
                    <a:pt x="65653" y="1419689"/>
                  </a:lnTo>
                  <a:cubicBezTo>
                    <a:pt x="29394" y="1419689"/>
                    <a:pt x="0" y="1390295"/>
                    <a:pt x="0" y="1354036"/>
                  </a:cubicBezTo>
                  <a:lnTo>
                    <a:pt x="0" y="65653"/>
                  </a:lnTo>
                  <a:cubicBezTo>
                    <a:pt x="0" y="29394"/>
                    <a:pt x="29394" y="0"/>
                    <a:pt x="656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7" name="Google Shape;637;p31"/>
          <p:cNvGrpSpPr/>
          <p:nvPr/>
        </p:nvGrpSpPr>
        <p:grpSpPr>
          <a:xfrm>
            <a:off x="782869" y="4315369"/>
            <a:ext cx="5043094" cy="4455881"/>
            <a:chOff x="-327762" y="-728588"/>
            <a:chExt cx="6724124" cy="5941178"/>
          </a:xfrm>
        </p:grpSpPr>
        <p:sp>
          <p:nvSpPr>
            <p:cNvPr id="638" name="Google Shape;638;p31"/>
            <p:cNvSpPr txBox="1"/>
            <p:nvPr/>
          </p:nvSpPr>
          <p:spPr>
            <a:xfrm>
              <a:off x="505171" y="-728588"/>
              <a:ext cx="5891191" cy="9602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Model Training</a:t>
              </a: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31"/>
            <p:cNvSpPr txBox="1"/>
            <p:nvPr/>
          </p:nvSpPr>
          <p:spPr>
            <a:xfrm>
              <a:off x="-327762" y="780605"/>
              <a:ext cx="6719127" cy="44319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571500" marR="0" lvl="0" indent="-571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Dataset split, model refinement, parameter optimization.</a:t>
              </a:r>
              <a:endParaRPr/>
            </a:p>
            <a:p>
              <a:pPr marL="571500" marR="0" lvl="0" indent="-571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Evaluation metrics: MAE, MSE, RMSE.</a:t>
              </a:r>
              <a:endParaRPr/>
            </a:p>
          </p:txBody>
        </p:sp>
      </p:grpSp>
      <p:sp>
        <p:nvSpPr>
          <p:cNvPr id="640" name="Google Shape;640;p31"/>
          <p:cNvSpPr txBox="1"/>
          <p:nvPr/>
        </p:nvSpPr>
        <p:spPr>
          <a:xfrm>
            <a:off x="407756" y="1247948"/>
            <a:ext cx="11566385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Methodology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1" name="Google Shape;641;p31"/>
          <p:cNvGrpSpPr/>
          <p:nvPr/>
        </p:nvGrpSpPr>
        <p:grpSpPr>
          <a:xfrm>
            <a:off x="6413155" y="4283396"/>
            <a:ext cx="5862147" cy="4900680"/>
            <a:chOff x="-695531" y="-771218"/>
            <a:chExt cx="7816195" cy="6534240"/>
          </a:xfrm>
        </p:grpSpPr>
        <p:sp>
          <p:nvSpPr>
            <p:cNvPr id="642" name="Google Shape;642;p31"/>
            <p:cNvSpPr txBox="1"/>
            <p:nvPr/>
          </p:nvSpPr>
          <p:spPr>
            <a:xfrm>
              <a:off x="1229473" y="-771218"/>
              <a:ext cx="5891191" cy="9602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Deployment</a:t>
              </a: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31"/>
            <p:cNvSpPr txBox="1"/>
            <p:nvPr/>
          </p:nvSpPr>
          <p:spPr>
            <a:xfrm>
              <a:off x="-695531" y="592375"/>
              <a:ext cx="7547040" cy="51706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Satisfactory performance.</a:t>
              </a: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Integrated into existing systems for real-time predictions.</a:t>
              </a:r>
              <a:endParaRPr/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Enhances operational efficiency for timely decision-making.</a:t>
              </a:r>
              <a:endParaRPr/>
            </a:p>
          </p:txBody>
        </p:sp>
      </p:grpSp>
      <p:grpSp>
        <p:nvGrpSpPr>
          <p:cNvPr id="644" name="Google Shape;644;p31"/>
          <p:cNvGrpSpPr/>
          <p:nvPr/>
        </p:nvGrpSpPr>
        <p:grpSpPr>
          <a:xfrm>
            <a:off x="12145692" y="4262163"/>
            <a:ext cx="6763836" cy="4805188"/>
            <a:chOff x="-926952" y="-799529"/>
            <a:chExt cx="9018447" cy="6406916"/>
          </a:xfrm>
        </p:grpSpPr>
        <p:sp>
          <p:nvSpPr>
            <p:cNvPr id="645" name="Google Shape;645;p31"/>
            <p:cNvSpPr txBox="1"/>
            <p:nvPr/>
          </p:nvSpPr>
          <p:spPr>
            <a:xfrm>
              <a:off x="-926952" y="-799529"/>
              <a:ext cx="7745091" cy="19205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Continuous </a:t>
              </a:r>
              <a:endParaRPr sz="3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Improvement</a:t>
              </a: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31"/>
            <p:cNvSpPr txBox="1"/>
            <p:nvPr/>
          </p:nvSpPr>
          <p:spPr>
            <a:xfrm>
              <a:off x="-326984" y="1175405"/>
              <a:ext cx="8418479" cy="44319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Periodic retraining.</a:t>
              </a:r>
              <a:endParaRPr/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Adapts to changes in company policies or employee dynamics.</a:t>
              </a:r>
              <a:endParaRPr/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Char char="•"/>
              </a:pPr>
              <a:r>
                <a:rPr lang="en-US" sz="3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Incorporates additional features or refinements.</a:t>
              </a: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47" name="Google Shape;647;p31"/>
          <p:cNvCxnSpPr/>
          <p:nvPr/>
        </p:nvCxnSpPr>
        <p:spPr>
          <a:xfrm>
            <a:off x="8430831" y="2138071"/>
            <a:ext cx="7321767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48" name="Google Shape;648;p31"/>
          <p:cNvGrpSpPr/>
          <p:nvPr/>
        </p:nvGrpSpPr>
        <p:grpSpPr>
          <a:xfrm>
            <a:off x="16347787" y="1933748"/>
            <a:ext cx="406823" cy="408647"/>
            <a:chOff x="1813" y="0"/>
            <a:chExt cx="809173" cy="812800"/>
          </a:xfrm>
        </p:grpSpPr>
        <p:sp>
          <p:nvSpPr>
            <p:cNvPr id="649" name="Google Shape;649;p3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3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1" name="Google Shape;651;p31"/>
          <p:cNvGrpSpPr/>
          <p:nvPr/>
        </p:nvGrpSpPr>
        <p:grpSpPr>
          <a:xfrm>
            <a:off x="16911461" y="1933748"/>
            <a:ext cx="406823" cy="408647"/>
            <a:chOff x="1813" y="0"/>
            <a:chExt cx="809173" cy="812800"/>
          </a:xfrm>
        </p:grpSpPr>
        <p:sp>
          <p:nvSpPr>
            <p:cNvPr id="652" name="Google Shape;652;p3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3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4" name="Google Shape;654;p31"/>
          <p:cNvGrpSpPr/>
          <p:nvPr/>
        </p:nvGrpSpPr>
        <p:grpSpPr>
          <a:xfrm>
            <a:off x="17472509" y="1933748"/>
            <a:ext cx="406823" cy="408647"/>
            <a:chOff x="1813" y="0"/>
            <a:chExt cx="809173" cy="812800"/>
          </a:xfrm>
        </p:grpSpPr>
        <p:sp>
          <p:nvSpPr>
            <p:cNvPr id="655" name="Google Shape;655;p3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3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1" name="Google Shape;661;p32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662" name="Google Shape;662;p32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3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4" name="Google Shape;664;p32"/>
          <p:cNvSpPr txBox="1"/>
          <p:nvPr/>
        </p:nvSpPr>
        <p:spPr>
          <a:xfrm>
            <a:off x="1340293" y="762000"/>
            <a:ext cx="2755158" cy="226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56"/>
              <a:buFont typeface="Arial"/>
              <a:buNone/>
            </a:pPr>
            <a:r>
              <a:rPr lang="en-US" sz="13856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05.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32"/>
          <p:cNvSpPr txBox="1"/>
          <p:nvPr/>
        </p:nvSpPr>
        <p:spPr>
          <a:xfrm>
            <a:off x="5021705" y="7337622"/>
            <a:ext cx="11736762" cy="1920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400"/>
              <a:buFont typeface="Arial"/>
              <a:buNone/>
            </a:pPr>
            <a:r>
              <a:rPr lang="en-US" sz="10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High-Level Design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6" name="Google Shape;666;p32"/>
          <p:cNvGrpSpPr/>
          <p:nvPr/>
        </p:nvGrpSpPr>
        <p:grpSpPr>
          <a:xfrm>
            <a:off x="-3233490" y="5979520"/>
            <a:ext cx="6999655" cy="8614961"/>
            <a:chOff x="0" y="0"/>
            <a:chExt cx="9332874" cy="11486614"/>
          </a:xfrm>
        </p:grpSpPr>
        <p:grpSp>
          <p:nvGrpSpPr>
            <p:cNvPr id="667" name="Google Shape;667;p32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668" name="Google Shape;668;p32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32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0" name="Google Shape;670;p32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671" name="Google Shape;671;p32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32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3" name="Google Shape;673;p32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674" name="Google Shape;674;p32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32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76" name="Google Shape;676;p32"/>
          <p:cNvGrpSpPr/>
          <p:nvPr/>
        </p:nvGrpSpPr>
        <p:grpSpPr>
          <a:xfrm rot="10800000">
            <a:off x="13557529" y="-3278780"/>
            <a:ext cx="6999655" cy="8614961"/>
            <a:chOff x="0" y="0"/>
            <a:chExt cx="9332874" cy="11486614"/>
          </a:xfrm>
        </p:grpSpPr>
        <p:grpSp>
          <p:nvGrpSpPr>
            <p:cNvPr id="677" name="Google Shape;677;p32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678" name="Google Shape;678;p32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32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0" name="Google Shape;680;p32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681" name="Google Shape;681;p32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32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3" name="Google Shape;683;p32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684" name="Google Shape;684;p32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32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686" name="Google Shape;686;p32"/>
          <p:cNvCxnSpPr/>
          <p:nvPr/>
        </p:nvCxnSpPr>
        <p:spPr>
          <a:xfrm>
            <a:off x="4638177" y="2245984"/>
            <a:ext cx="9799801" cy="0"/>
          </a:xfrm>
          <a:prstGeom prst="straightConnector1">
            <a:avLst/>
          </a:prstGeom>
          <a:noFill/>
          <a:ln w="38100" cap="flat" cmpd="sng">
            <a:solidFill>
              <a:srgbClr val="F3F6FA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87" name="Google Shape;687;p32"/>
          <p:cNvGrpSpPr/>
          <p:nvPr/>
        </p:nvGrpSpPr>
        <p:grpSpPr>
          <a:xfrm>
            <a:off x="15226010" y="2079760"/>
            <a:ext cx="406823" cy="408647"/>
            <a:chOff x="1813" y="0"/>
            <a:chExt cx="809173" cy="812800"/>
          </a:xfrm>
        </p:grpSpPr>
        <p:sp>
          <p:nvSpPr>
            <p:cNvPr id="688" name="Google Shape;688;p3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0" name="Google Shape;690;p32"/>
          <p:cNvGrpSpPr/>
          <p:nvPr/>
        </p:nvGrpSpPr>
        <p:grpSpPr>
          <a:xfrm>
            <a:off x="15789684" y="2079760"/>
            <a:ext cx="406823" cy="408647"/>
            <a:chOff x="1813" y="0"/>
            <a:chExt cx="809173" cy="812800"/>
          </a:xfrm>
        </p:grpSpPr>
        <p:sp>
          <p:nvSpPr>
            <p:cNvPr id="691" name="Google Shape;691;p3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3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3" name="Google Shape;693;p32"/>
          <p:cNvGrpSpPr/>
          <p:nvPr/>
        </p:nvGrpSpPr>
        <p:grpSpPr>
          <a:xfrm>
            <a:off x="16350731" y="2079760"/>
            <a:ext cx="406823" cy="408647"/>
            <a:chOff x="1813" y="0"/>
            <a:chExt cx="809173" cy="812800"/>
          </a:xfrm>
        </p:grpSpPr>
        <p:sp>
          <p:nvSpPr>
            <p:cNvPr id="694" name="Google Shape;694;p3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3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/>
        </p:nvSpPr>
        <p:spPr>
          <a:xfrm>
            <a:off x="8833669" y="6406647"/>
            <a:ext cx="8527052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Table Of Contents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4"/>
          <p:cNvSpPr txBox="1"/>
          <p:nvPr/>
        </p:nvSpPr>
        <p:spPr>
          <a:xfrm>
            <a:off x="1962710" y="390055"/>
            <a:ext cx="5659956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01.</a:t>
            </a:r>
            <a:r>
              <a:rPr lang="en-US"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5600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8" name="Google Shape;118;p14"/>
          <p:cNvCxnSpPr/>
          <p:nvPr/>
        </p:nvCxnSpPr>
        <p:spPr>
          <a:xfrm>
            <a:off x="3273949" y="9462624"/>
            <a:ext cx="13985351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19" name="Google Shape;119;p14"/>
          <p:cNvGrpSpPr/>
          <p:nvPr/>
        </p:nvGrpSpPr>
        <p:grpSpPr>
          <a:xfrm>
            <a:off x="1029612" y="9258300"/>
            <a:ext cx="406823" cy="408647"/>
            <a:chOff x="1813" y="0"/>
            <a:chExt cx="809173" cy="812800"/>
          </a:xfrm>
        </p:grpSpPr>
        <p:sp>
          <p:nvSpPr>
            <p:cNvPr id="120" name="Google Shape;120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p14"/>
          <p:cNvGrpSpPr/>
          <p:nvPr/>
        </p:nvGrpSpPr>
        <p:grpSpPr>
          <a:xfrm>
            <a:off x="1593286" y="9258300"/>
            <a:ext cx="406823" cy="408647"/>
            <a:chOff x="1813" y="0"/>
            <a:chExt cx="809173" cy="812800"/>
          </a:xfrm>
        </p:grpSpPr>
        <p:sp>
          <p:nvSpPr>
            <p:cNvPr id="123" name="Google Shape;123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" name="Google Shape;125;p14"/>
          <p:cNvGrpSpPr/>
          <p:nvPr/>
        </p:nvGrpSpPr>
        <p:grpSpPr>
          <a:xfrm>
            <a:off x="2154334" y="9258300"/>
            <a:ext cx="406823" cy="408647"/>
            <a:chOff x="1813" y="0"/>
            <a:chExt cx="809173" cy="812800"/>
          </a:xfrm>
        </p:grpSpPr>
        <p:sp>
          <p:nvSpPr>
            <p:cNvPr id="126" name="Google Shape;126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14"/>
          <p:cNvSpPr txBox="1"/>
          <p:nvPr/>
        </p:nvSpPr>
        <p:spPr>
          <a:xfrm>
            <a:off x="1962710" y="1796032"/>
            <a:ext cx="6165864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02.</a:t>
            </a:r>
            <a:r>
              <a:rPr lang="en-US"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5600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Project Vision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4"/>
          <p:cNvSpPr txBox="1"/>
          <p:nvPr/>
        </p:nvSpPr>
        <p:spPr>
          <a:xfrm>
            <a:off x="2000108" y="3250313"/>
            <a:ext cx="7188953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03.</a:t>
            </a:r>
            <a:r>
              <a:rPr lang="en-US"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5600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Literature Review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4"/>
          <p:cNvSpPr txBox="1"/>
          <p:nvPr/>
        </p:nvSpPr>
        <p:spPr>
          <a:xfrm>
            <a:off x="1980954" y="4739864"/>
            <a:ext cx="16287891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04.</a:t>
            </a:r>
            <a:r>
              <a:rPr lang="en-US"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5600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Proposed Approach and Methodology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4"/>
          <p:cNvSpPr txBox="1"/>
          <p:nvPr/>
        </p:nvSpPr>
        <p:spPr>
          <a:xfrm>
            <a:off x="2000108" y="6185540"/>
            <a:ext cx="876607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05.</a:t>
            </a:r>
            <a:r>
              <a:rPr lang="en-US"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5600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High–Level Design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4"/>
          <p:cNvSpPr txBox="1"/>
          <p:nvPr/>
        </p:nvSpPr>
        <p:spPr>
          <a:xfrm>
            <a:off x="1962710" y="7591517"/>
            <a:ext cx="10902099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06.</a:t>
            </a:r>
            <a:r>
              <a:rPr lang="en-US"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5600" b="0" i="0" u="none" strike="noStrike" cap="none">
                <a:solidFill>
                  <a:srgbClr val="0B1320"/>
                </a:solidFill>
                <a:latin typeface="Roboto"/>
                <a:ea typeface="Roboto"/>
                <a:cs typeface="Roboto"/>
                <a:sym typeface="Roboto"/>
              </a:rPr>
              <a:t>Conclusion and Future Work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" name="Google Shape;133;p14"/>
          <p:cNvGrpSpPr/>
          <p:nvPr/>
        </p:nvGrpSpPr>
        <p:grpSpPr>
          <a:xfrm>
            <a:off x="15131637" y="-3019570"/>
            <a:ext cx="5858410" cy="7210351"/>
            <a:chOff x="0" y="0"/>
            <a:chExt cx="7811213" cy="9613801"/>
          </a:xfrm>
        </p:grpSpPr>
        <p:grpSp>
          <p:nvGrpSpPr>
            <p:cNvPr id="134" name="Google Shape;134;p14"/>
            <p:cNvGrpSpPr/>
            <p:nvPr/>
          </p:nvGrpSpPr>
          <p:grpSpPr>
            <a:xfrm rot="10800000">
              <a:off x="0" y="0"/>
              <a:ext cx="7811213" cy="9613801"/>
              <a:chOff x="0" y="0"/>
              <a:chExt cx="660400" cy="812800"/>
            </a:xfrm>
          </p:grpSpPr>
          <p:sp>
            <p:nvSpPr>
              <p:cNvPr id="135" name="Google Shape;135;p1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1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7" name="Google Shape;137;p14"/>
            <p:cNvGrpSpPr/>
            <p:nvPr/>
          </p:nvGrpSpPr>
          <p:grpSpPr>
            <a:xfrm rot="10800000">
              <a:off x="456341" y="561650"/>
              <a:ext cx="6898532" cy="8490500"/>
              <a:chOff x="0" y="0"/>
              <a:chExt cx="660400" cy="812800"/>
            </a:xfrm>
          </p:grpSpPr>
          <p:sp>
            <p:nvSpPr>
              <p:cNvPr id="138" name="Google Shape;138;p1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1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" name="Google Shape;140;p14"/>
            <p:cNvGrpSpPr/>
            <p:nvPr/>
          </p:nvGrpSpPr>
          <p:grpSpPr>
            <a:xfrm rot="10800000">
              <a:off x="906844" y="1116116"/>
              <a:ext cx="5997524" cy="7381569"/>
              <a:chOff x="0" y="0"/>
              <a:chExt cx="660400" cy="812800"/>
            </a:xfrm>
          </p:grpSpPr>
          <p:sp>
            <p:nvSpPr>
              <p:cNvPr id="141" name="Google Shape;141;p1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1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29A14-E382-C443-141B-A2A3B19EF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6358-D42A-E3B9-2E18-B4A481ADDC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login screen shot&#10;&#10;Description automatically generated">
            <a:extLst>
              <a:ext uri="{FF2B5EF4-FFF2-40B4-BE49-F238E27FC236}">
                <a16:creationId xmlns:a16="http://schemas.microsoft.com/office/drawing/2014/main" id="{17377786-4B37-28B6-C041-9D9936877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9114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41976-3FC3-9C6D-F1EC-AA5A2403A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F7A99-B776-7582-C4AD-E1738507B6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login screen with blue and white text&#10;&#10;Description automatically generated">
            <a:extLst>
              <a:ext uri="{FF2B5EF4-FFF2-40B4-BE49-F238E27FC236}">
                <a16:creationId xmlns:a16="http://schemas.microsoft.com/office/drawing/2014/main" id="{004C6367-4878-5BE7-2879-5EBF114A2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222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5FCFD-D80A-FE7B-A7A9-2E37F1EF6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0BF84-E934-78AA-06C3-E8A8F3323B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2A3CD-5869-23A3-A731-48F519BCF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12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417CA-58B9-013C-8068-C4655B9C8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E429C-E597-80D7-9730-35BFDA0B1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1B3FF2-E3D9-4CA3-366C-F05F4EE2C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69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C997F-A578-8D3B-6247-0C79952A2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09BD5-702F-EF6C-4B7A-07BD3461F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EEA458-E5AB-853D-D65F-1256AD3EE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1200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2CA5C-20B8-9117-9330-8BF74CF14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B5DD4A-694B-8D33-C991-AB13735D87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E14ED6-629A-8ECD-EF74-8903F6195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459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4E4D4-A022-CEAD-09F6-7E39A2C09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BBEA2-E70F-653A-672A-88E05BD200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636048-47EA-3766-20E7-AAF62A17A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80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D3FD-7819-2900-207D-8ACF2F9CF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21AF9-EECD-0FE8-90E5-DE2485893C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C87478-05D5-4B25-3C08-4C27A172C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5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798F5-6D3C-6412-3B9C-D1FE5417D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F11AC-7BE8-25C9-83D4-64D0245C82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9FE838-A119-CF71-0F76-C94400070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9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33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28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528" name="Google Shape;528;p28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2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" name="Google Shape;532;p28"/>
          <p:cNvGrpSpPr/>
          <p:nvPr/>
        </p:nvGrpSpPr>
        <p:grpSpPr>
          <a:xfrm>
            <a:off x="-3233490" y="5979520"/>
            <a:ext cx="6999655" cy="8614961"/>
            <a:chOff x="0" y="0"/>
            <a:chExt cx="9332874" cy="11486614"/>
          </a:xfrm>
        </p:grpSpPr>
        <p:grpSp>
          <p:nvGrpSpPr>
            <p:cNvPr id="533" name="Google Shape;533;p28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534" name="Google Shape;534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6" name="Google Shape;536;p28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537" name="Google Shape;537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" name="Google Shape;539;p28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540" name="Google Shape;540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28"/>
          <p:cNvGrpSpPr/>
          <p:nvPr/>
        </p:nvGrpSpPr>
        <p:grpSpPr>
          <a:xfrm rot="10800000">
            <a:off x="13557529" y="-3278780"/>
            <a:ext cx="6999655" cy="8614961"/>
            <a:chOff x="0" y="0"/>
            <a:chExt cx="9332874" cy="11486614"/>
          </a:xfrm>
        </p:grpSpPr>
        <p:grpSp>
          <p:nvGrpSpPr>
            <p:cNvPr id="543" name="Google Shape;543;p28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544" name="Google Shape;544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6" name="Google Shape;546;p28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547" name="Google Shape;547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9" name="Google Shape;549;p28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550" name="Google Shape;550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3" name="Google Shape;553;p28"/>
          <p:cNvGrpSpPr/>
          <p:nvPr/>
        </p:nvGrpSpPr>
        <p:grpSpPr>
          <a:xfrm>
            <a:off x="15226010" y="2079760"/>
            <a:ext cx="406823" cy="408647"/>
            <a:chOff x="1813" y="0"/>
            <a:chExt cx="809173" cy="812800"/>
          </a:xfrm>
        </p:grpSpPr>
        <p:sp>
          <p:nvSpPr>
            <p:cNvPr id="554" name="Google Shape;554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6" name="Google Shape;556;p28"/>
          <p:cNvGrpSpPr/>
          <p:nvPr/>
        </p:nvGrpSpPr>
        <p:grpSpPr>
          <a:xfrm>
            <a:off x="15789684" y="2079760"/>
            <a:ext cx="406823" cy="408647"/>
            <a:chOff x="1813" y="0"/>
            <a:chExt cx="809173" cy="812800"/>
          </a:xfrm>
        </p:grpSpPr>
        <p:sp>
          <p:nvSpPr>
            <p:cNvPr id="557" name="Google Shape;557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9" name="Google Shape;559;p28"/>
          <p:cNvGrpSpPr/>
          <p:nvPr/>
        </p:nvGrpSpPr>
        <p:grpSpPr>
          <a:xfrm>
            <a:off x="16350731" y="2079760"/>
            <a:ext cx="406823" cy="408647"/>
            <a:chOff x="1813" y="0"/>
            <a:chExt cx="809173" cy="812800"/>
          </a:xfrm>
        </p:grpSpPr>
        <p:sp>
          <p:nvSpPr>
            <p:cNvPr id="560" name="Google Shape;560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 descr="A screenshot of a blue and yellow form&#10;&#10;Description automatically generated">
            <a:extLst>
              <a:ext uri="{FF2B5EF4-FFF2-40B4-BE49-F238E27FC236}">
                <a16:creationId xmlns:a16="http://schemas.microsoft.com/office/drawing/2014/main" id="{4C50AD1C-A13D-EE83-F03C-3BD19344A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1047750"/>
            <a:ext cx="16325850" cy="8210550"/>
          </a:xfrm>
          <a:prstGeom prst="rect">
            <a:avLst/>
          </a:prstGeom>
        </p:spPr>
      </p:pic>
      <p:pic>
        <p:nvPicPr>
          <p:cNvPr id="4" name="Picture 3" descr="A screenshot of a blue and yellow form&#10;&#10;Description automatically generated">
            <a:extLst>
              <a:ext uri="{FF2B5EF4-FFF2-40B4-BE49-F238E27FC236}">
                <a16:creationId xmlns:a16="http://schemas.microsoft.com/office/drawing/2014/main" id="{EB8D1926-0288-9009-CC95-507C2F7D8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00" y="1200150"/>
            <a:ext cx="16325850" cy="821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48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5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148" name="Google Shape;148;p15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15"/>
          <p:cNvSpPr txBox="1"/>
          <p:nvPr/>
        </p:nvSpPr>
        <p:spPr>
          <a:xfrm>
            <a:off x="1340293" y="762000"/>
            <a:ext cx="2669833" cy="226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56"/>
              <a:buFont typeface="Arial"/>
              <a:buNone/>
            </a:pPr>
            <a:r>
              <a:rPr lang="en-US" sz="13856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01.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6849371" y="7382658"/>
            <a:ext cx="9909096" cy="1920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400"/>
              <a:buFont typeface="Arial"/>
              <a:buNone/>
            </a:pPr>
            <a:r>
              <a:rPr lang="en-US" sz="10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Introduction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p15"/>
          <p:cNvGrpSpPr/>
          <p:nvPr/>
        </p:nvGrpSpPr>
        <p:grpSpPr>
          <a:xfrm>
            <a:off x="-3233490" y="5979520"/>
            <a:ext cx="6999655" cy="8614961"/>
            <a:chOff x="0" y="0"/>
            <a:chExt cx="9332874" cy="11486614"/>
          </a:xfrm>
        </p:grpSpPr>
        <p:grpSp>
          <p:nvGrpSpPr>
            <p:cNvPr id="153" name="Google Shape;153;p15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154" name="Google Shape;154;p1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1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6" name="Google Shape;156;p15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157" name="Google Shape;157;p1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" name="Google Shape;159;p15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160" name="Google Shape;160;p1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1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2" name="Google Shape;162;p15"/>
          <p:cNvGrpSpPr/>
          <p:nvPr/>
        </p:nvGrpSpPr>
        <p:grpSpPr>
          <a:xfrm rot="10800000">
            <a:off x="13557529" y="-3278780"/>
            <a:ext cx="6999655" cy="8614961"/>
            <a:chOff x="0" y="0"/>
            <a:chExt cx="9332874" cy="11486614"/>
          </a:xfrm>
        </p:grpSpPr>
        <p:grpSp>
          <p:nvGrpSpPr>
            <p:cNvPr id="163" name="Google Shape;163;p15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164" name="Google Shape;164;p1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1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6" name="Google Shape;166;p15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167" name="Google Shape;167;p1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" name="Google Shape;169;p15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170" name="Google Shape;170;p15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5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172" name="Google Shape;172;p15"/>
          <p:cNvCxnSpPr/>
          <p:nvPr/>
        </p:nvCxnSpPr>
        <p:spPr>
          <a:xfrm>
            <a:off x="4638177" y="2245984"/>
            <a:ext cx="9799801" cy="0"/>
          </a:xfrm>
          <a:prstGeom prst="straightConnector1">
            <a:avLst/>
          </a:prstGeom>
          <a:noFill/>
          <a:ln w="38100" cap="flat" cmpd="sng">
            <a:solidFill>
              <a:srgbClr val="F3F6FA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73" name="Google Shape;173;p15"/>
          <p:cNvGrpSpPr/>
          <p:nvPr/>
        </p:nvGrpSpPr>
        <p:grpSpPr>
          <a:xfrm>
            <a:off x="15226010" y="2079760"/>
            <a:ext cx="406823" cy="408647"/>
            <a:chOff x="1813" y="0"/>
            <a:chExt cx="809173" cy="812800"/>
          </a:xfrm>
        </p:grpSpPr>
        <p:sp>
          <p:nvSpPr>
            <p:cNvPr id="174" name="Google Shape;174;p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" name="Google Shape;176;p15"/>
          <p:cNvGrpSpPr/>
          <p:nvPr/>
        </p:nvGrpSpPr>
        <p:grpSpPr>
          <a:xfrm>
            <a:off x="15789684" y="2079760"/>
            <a:ext cx="406823" cy="408647"/>
            <a:chOff x="1813" y="0"/>
            <a:chExt cx="809173" cy="812800"/>
          </a:xfrm>
        </p:grpSpPr>
        <p:sp>
          <p:nvSpPr>
            <p:cNvPr id="177" name="Google Shape;177;p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9" name="Google Shape;179;p15"/>
          <p:cNvGrpSpPr/>
          <p:nvPr/>
        </p:nvGrpSpPr>
        <p:grpSpPr>
          <a:xfrm>
            <a:off x="16350731" y="2079760"/>
            <a:ext cx="406823" cy="408647"/>
            <a:chOff x="1813" y="0"/>
            <a:chExt cx="809173" cy="812800"/>
          </a:xfrm>
        </p:grpSpPr>
        <p:sp>
          <p:nvSpPr>
            <p:cNvPr id="180" name="Google Shape;180;p1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28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528" name="Google Shape;528;p28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2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" name="Google Shape;532;p28"/>
          <p:cNvGrpSpPr/>
          <p:nvPr/>
        </p:nvGrpSpPr>
        <p:grpSpPr>
          <a:xfrm>
            <a:off x="-3233490" y="5979520"/>
            <a:ext cx="6999655" cy="8614961"/>
            <a:chOff x="0" y="0"/>
            <a:chExt cx="9332874" cy="11486614"/>
          </a:xfrm>
        </p:grpSpPr>
        <p:grpSp>
          <p:nvGrpSpPr>
            <p:cNvPr id="533" name="Google Shape;533;p28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534" name="Google Shape;534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6" name="Google Shape;536;p28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537" name="Google Shape;537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" name="Google Shape;539;p28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540" name="Google Shape;540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28"/>
          <p:cNvGrpSpPr/>
          <p:nvPr/>
        </p:nvGrpSpPr>
        <p:grpSpPr>
          <a:xfrm rot="10800000">
            <a:off x="13557529" y="-3278780"/>
            <a:ext cx="6999655" cy="8614961"/>
            <a:chOff x="0" y="0"/>
            <a:chExt cx="9332874" cy="11486614"/>
          </a:xfrm>
        </p:grpSpPr>
        <p:grpSp>
          <p:nvGrpSpPr>
            <p:cNvPr id="543" name="Google Shape;543;p28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544" name="Google Shape;544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6" name="Google Shape;546;p28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547" name="Google Shape;547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9" name="Google Shape;549;p28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550" name="Google Shape;550;p2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2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3" name="Google Shape;553;p28"/>
          <p:cNvGrpSpPr/>
          <p:nvPr/>
        </p:nvGrpSpPr>
        <p:grpSpPr>
          <a:xfrm>
            <a:off x="15226010" y="2079760"/>
            <a:ext cx="406823" cy="408647"/>
            <a:chOff x="1813" y="0"/>
            <a:chExt cx="809173" cy="812800"/>
          </a:xfrm>
        </p:grpSpPr>
        <p:sp>
          <p:nvSpPr>
            <p:cNvPr id="554" name="Google Shape;554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6" name="Google Shape;556;p28"/>
          <p:cNvGrpSpPr/>
          <p:nvPr/>
        </p:nvGrpSpPr>
        <p:grpSpPr>
          <a:xfrm>
            <a:off x="15789684" y="2079760"/>
            <a:ext cx="406823" cy="408647"/>
            <a:chOff x="1813" y="0"/>
            <a:chExt cx="809173" cy="812800"/>
          </a:xfrm>
        </p:grpSpPr>
        <p:sp>
          <p:nvSpPr>
            <p:cNvPr id="557" name="Google Shape;557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9" name="Google Shape;559;p28"/>
          <p:cNvGrpSpPr/>
          <p:nvPr/>
        </p:nvGrpSpPr>
        <p:grpSpPr>
          <a:xfrm>
            <a:off x="16350731" y="2079760"/>
            <a:ext cx="406823" cy="408647"/>
            <a:chOff x="1813" y="0"/>
            <a:chExt cx="809173" cy="812800"/>
          </a:xfrm>
        </p:grpSpPr>
        <p:sp>
          <p:nvSpPr>
            <p:cNvPr id="560" name="Google Shape;560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CD97E77-0942-E029-5E60-F197615FB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1003300"/>
            <a:ext cx="16230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868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8" name="Google Shape;808;p39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809" name="Google Shape;809;p39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3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1" name="Google Shape;811;p39"/>
          <p:cNvSpPr txBox="1"/>
          <p:nvPr/>
        </p:nvSpPr>
        <p:spPr>
          <a:xfrm>
            <a:off x="1419033" y="762000"/>
            <a:ext cx="2696654" cy="2985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56"/>
              <a:buFont typeface="Arial"/>
              <a:buNone/>
            </a:pPr>
            <a:r>
              <a:rPr lang="en-US" sz="13856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06.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Google Shape;812;p39"/>
          <p:cNvSpPr txBox="1"/>
          <p:nvPr/>
        </p:nvSpPr>
        <p:spPr>
          <a:xfrm>
            <a:off x="3117954" y="5387085"/>
            <a:ext cx="13640513" cy="384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400"/>
              <a:buFont typeface="Arial"/>
              <a:buNone/>
            </a:pPr>
            <a:r>
              <a:rPr lang="en-US" sz="10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Conclusion and Future Work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3" name="Google Shape;813;p39"/>
          <p:cNvGrpSpPr/>
          <p:nvPr/>
        </p:nvGrpSpPr>
        <p:grpSpPr>
          <a:xfrm>
            <a:off x="-3233490" y="5979520"/>
            <a:ext cx="6999655" cy="8614961"/>
            <a:chOff x="0" y="0"/>
            <a:chExt cx="9332874" cy="11486614"/>
          </a:xfrm>
        </p:grpSpPr>
        <p:grpSp>
          <p:nvGrpSpPr>
            <p:cNvPr id="814" name="Google Shape;814;p39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815" name="Google Shape;815;p3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3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17" name="Google Shape;817;p39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818" name="Google Shape;818;p3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3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0" name="Google Shape;820;p39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821" name="Google Shape;821;p3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3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23" name="Google Shape;823;p39"/>
          <p:cNvGrpSpPr/>
          <p:nvPr/>
        </p:nvGrpSpPr>
        <p:grpSpPr>
          <a:xfrm rot="10800000">
            <a:off x="13557529" y="-3278780"/>
            <a:ext cx="6999655" cy="8614961"/>
            <a:chOff x="0" y="0"/>
            <a:chExt cx="9332874" cy="11486614"/>
          </a:xfrm>
        </p:grpSpPr>
        <p:grpSp>
          <p:nvGrpSpPr>
            <p:cNvPr id="824" name="Google Shape;824;p39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825" name="Google Shape;825;p3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3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7" name="Google Shape;827;p39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3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0" name="Google Shape;830;p39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831" name="Google Shape;831;p3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p3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833" name="Google Shape;833;p39"/>
          <p:cNvCxnSpPr/>
          <p:nvPr/>
        </p:nvCxnSpPr>
        <p:spPr>
          <a:xfrm>
            <a:off x="4638177" y="2245984"/>
            <a:ext cx="9799801" cy="0"/>
          </a:xfrm>
          <a:prstGeom prst="straightConnector1">
            <a:avLst/>
          </a:prstGeom>
          <a:noFill/>
          <a:ln w="38100" cap="flat" cmpd="sng">
            <a:solidFill>
              <a:srgbClr val="F3F6FA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834" name="Google Shape;834;p39"/>
          <p:cNvGrpSpPr/>
          <p:nvPr/>
        </p:nvGrpSpPr>
        <p:grpSpPr>
          <a:xfrm>
            <a:off x="15226010" y="2079760"/>
            <a:ext cx="406823" cy="408647"/>
            <a:chOff x="1813" y="0"/>
            <a:chExt cx="809173" cy="812800"/>
          </a:xfrm>
        </p:grpSpPr>
        <p:sp>
          <p:nvSpPr>
            <p:cNvPr id="835" name="Google Shape;835;p3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3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7" name="Google Shape;837;p39"/>
          <p:cNvGrpSpPr/>
          <p:nvPr/>
        </p:nvGrpSpPr>
        <p:grpSpPr>
          <a:xfrm>
            <a:off x="15789684" y="2079760"/>
            <a:ext cx="406823" cy="408647"/>
            <a:chOff x="1813" y="0"/>
            <a:chExt cx="809173" cy="812800"/>
          </a:xfrm>
        </p:grpSpPr>
        <p:sp>
          <p:nvSpPr>
            <p:cNvPr id="838" name="Google Shape;838;p3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3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0" name="Google Shape;840;p39"/>
          <p:cNvGrpSpPr/>
          <p:nvPr/>
        </p:nvGrpSpPr>
        <p:grpSpPr>
          <a:xfrm>
            <a:off x="16350731" y="2079760"/>
            <a:ext cx="406823" cy="408647"/>
            <a:chOff x="1813" y="0"/>
            <a:chExt cx="809173" cy="812800"/>
          </a:xfrm>
        </p:grpSpPr>
        <p:sp>
          <p:nvSpPr>
            <p:cNvPr id="841" name="Google Shape;841;p3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3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7" name="Google Shape;847;p40"/>
          <p:cNvGrpSpPr/>
          <p:nvPr/>
        </p:nvGrpSpPr>
        <p:grpSpPr>
          <a:xfrm>
            <a:off x="1216824" y="3517700"/>
            <a:ext cx="5020556" cy="6337687"/>
            <a:chOff x="0" y="-38100"/>
            <a:chExt cx="1322286" cy="1669185"/>
          </a:xfrm>
        </p:grpSpPr>
        <p:sp>
          <p:nvSpPr>
            <p:cNvPr id="848" name="Google Shape;848;p40"/>
            <p:cNvSpPr/>
            <p:nvPr/>
          </p:nvSpPr>
          <p:spPr>
            <a:xfrm>
              <a:off x="0" y="0"/>
              <a:ext cx="1322286" cy="1631085"/>
            </a:xfrm>
            <a:custGeom>
              <a:avLst/>
              <a:gdLst/>
              <a:ahLst/>
              <a:cxnLst/>
              <a:rect l="l" t="t" r="r" b="b"/>
              <a:pathLst>
                <a:path w="1322286" h="1631085" extrusionOk="0">
                  <a:moveTo>
                    <a:pt x="74018" y="0"/>
                  </a:moveTo>
                  <a:lnTo>
                    <a:pt x="1248268" y="0"/>
                  </a:lnTo>
                  <a:cubicBezTo>
                    <a:pt x="1267899" y="0"/>
                    <a:pt x="1286726" y="7798"/>
                    <a:pt x="1300607" y="21679"/>
                  </a:cubicBezTo>
                  <a:cubicBezTo>
                    <a:pt x="1314488" y="35560"/>
                    <a:pt x="1322286" y="54387"/>
                    <a:pt x="1322286" y="74018"/>
                  </a:cubicBezTo>
                  <a:lnTo>
                    <a:pt x="1322286" y="1557067"/>
                  </a:lnTo>
                  <a:cubicBezTo>
                    <a:pt x="1322286" y="1576698"/>
                    <a:pt x="1314488" y="1595524"/>
                    <a:pt x="1300607" y="1609406"/>
                  </a:cubicBezTo>
                  <a:cubicBezTo>
                    <a:pt x="1286726" y="1623287"/>
                    <a:pt x="1267899" y="1631085"/>
                    <a:pt x="1248268" y="1631085"/>
                  </a:cubicBezTo>
                  <a:lnTo>
                    <a:pt x="74018" y="1631085"/>
                  </a:lnTo>
                  <a:cubicBezTo>
                    <a:pt x="54387" y="1631085"/>
                    <a:pt x="35560" y="1623287"/>
                    <a:pt x="21679" y="1609406"/>
                  </a:cubicBezTo>
                  <a:cubicBezTo>
                    <a:pt x="7798" y="1595524"/>
                    <a:pt x="0" y="1576698"/>
                    <a:pt x="0" y="1557067"/>
                  </a:cubicBezTo>
                  <a:lnTo>
                    <a:pt x="0" y="74018"/>
                  </a:lnTo>
                  <a:cubicBezTo>
                    <a:pt x="0" y="54387"/>
                    <a:pt x="7798" y="35560"/>
                    <a:pt x="21679" y="21679"/>
                  </a:cubicBezTo>
                  <a:cubicBezTo>
                    <a:pt x="35560" y="7798"/>
                    <a:pt x="54387" y="0"/>
                    <a:pt x="74018" y="0"/>
                  </a:cubicBezTo>
                  <a:close/>
                </a:path>
              </a:pathLst>
            </a:custGeom>
            <a:solidFill>
              <a:srgbClr val="0B1320"/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4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0" name="Google Shape;850;p40"/>
          <p:cNvGrpSpPr/>
          <p:nvPr/>
        </p:nvGrpSpPr>
        <p:grpSpPr>
          <a:xfrm>
            <a:off x="6633722" y="3517700"/>
            <a:ext cx="5020556" cy="6337687"/>
            <a:chOff x="0" y="-38100"/>
            <a:chExt cx="1322286" cy="1669185"/>
          </a:xfrm>
        </p:grpSpPr>
        <p:sp>
          <p:nvSpPr>
            <p:cNvPr id="851" name="Google Shape;851;p40"/>
            <p:cNvSpPr/>
            <p:nvPr/>
          </p:nvSpPr>
          <p:spPr>
            <a:xfrm>
              <a:off x="0" y="0"/>
              <a:ext cx="1322286" cy="1631085"/>
            </a:xfrm>
            <a:custGeom>
              <a:avLst/>
              <a:gdLst/>
              <a:ahLst/>
              <a:cxnLst/>
              <a:rect l="l" t="t" r="r" b="b"/>
              <a:pathLst>
                <a:path w="1322286" h="1631085" extrusionOk="0">
                  <a:moveTo>
                    <a:pt x="74018" y="0"/>
                  </a:moveTo>
                  <a:lnTo>
                    <a:pt x="1248268" y="0"/>
                  </a:lnTo>
                  <a:cubicBezTo>
                    <a:pt x="1267899" y="0"/>
                    <a:pt x="1286726" y="7798"/>
                    <a:pt x="1300607" y="21679"/>
                  </a:cubicBezTo>
                  <a:cubicBezTo>
                    <a:pt x="1314488" y="35560"/>
                    <a:pt x="1322286" y="54387"/>
                    <a:pt x="1322286" y="74018"/>
                  </a:cubicBezTo>
                  <a:lnTo>
                    <a:pt x="1322286" y="1557067"/>
                  </a:lnTo>
                  <a:cubicBezTo>
                    <a:pt x="1322286" y="1576698"/>
                    <a:pt x="1314488" y="1595524"/>
                    <a:pt x="1300607" y="1609406"/>
                  </a:cubicBezTo>
                  <a:cubicBezTo>
                    <a:pt x="1286726" y="1623287"/>
                    <a:pt x="1267899" y="1631085"/>
                    <a:pt x="1248268" y="1631085"/>
                  </a:cubicBezTo>
                  <a:lnTo>
                    <a:pt x="74018" y="1631085"/>
                  </a:lnTo>
                  <a:cubicBezTo>
                    <a:pt x="54387" y="1631085"/>
                    <a:pt x="35560" y="1623287"/>
                    <a:pt x="21679" y="1609406"/>
                  </a:cubicBezTo>
                  <a:cubicBezTo>
                    <a:pt x="7798" y="1595524"/>
                    <a:pt x="0" y="1576698"/>
                    <a:pt x="0" y="1557067"/>
                  </a:cubicBezTo>
                  <a:lnTo>
                    <a:pt x="0" y="74018"/>
                  </a:lnTo>
                  <a:cubicBezTo>
                    <a:pt x="0" y="54387"/>
                    <a:pt x="7798" y="35560"/>
                    <a:pt x="21679" y="21679"/>
                  </a:cubicBezTo>
                  <a:cubicBezTo>
                    <a:pt x="35560" y="7798"/>
                    <a:pt x="54387" y="0"/>
                    <a:pt x="74018" y="0"/>
                  </a:cubicBezTo>
                  <a:close/>
                </a:path>
              </a:pathLst>
            </a:custGeom>
            <a:solidFill>
              <a:srgbClr val="0B1320"/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4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3" name="Google Shape;853;p40"/>
          <p:cNvGrpSpPr/>
          <p:nvPr/>
        </p:nvGrpSpPr>
        <p:grpSpPr>
          <a:xfrm>
            <a:off x="12050620" y="3517700"/>
            <a:ext cx="5020556" cy="6337687"/>
            <a:chOff x="0" y="-38100"/>
            <a:chExt cx="1322286" cy="1669185"/>
          </a:xfrm>
        </p:grpSpPr>
        <p:sp>
          <p:nvSpPr>
            <p:cNvPr id="854" name="Google Shape;854;p40"/>
            <p:cNvSpPr/>
            <p:nvPr/>
          </p:nvSpPr>
          <p:spPr>
            <a:xfrm>
              <a:off x="0" y="0"/>
              <a:ext cx="1322286" cy="1631085"/>
            </a:xfrm>
            <a:custGeom>
              <a:avLst/>
              <a:gdLst/>
              <a:ahLst/>
              <a:cxnLst/>
              <a:rect l="l" t="t" r="r" b="b"/>
              <a:pathLst>
                <a:path w="1322286" h="1631085" extrusionOk="0">
                  <a:moveTo>
                    <a:pt x="74018" y="0"/>
                  </a:moveTo>
                  <a:lnTo>
                    <a:pt x="1248268" y="0"/>
                  </a:lnTo>
                  <a:cubicBezTo>
                    <a:pt x="1267899" y="0"/>
                    <a:pt x="1286726" y="7798"/>
                    <a:pt x="1300607" y="21679"/>
                  </a:cubicBezTo>
                  <a:cubicBezTo>
                    <a:pt x="1314488" y="35560"/>
                    <a:pt x="1322286" y="54387"/>
                    <a:pt x="1322286" y="74018"/>
                  </a:cubicBezTo>
                  <a:lnTo>
                    <a:pt x="1322286" y="1557067"/>
                  </a:lnTo>
                  <a:cubicBezTo>
                    <a:pt x="1322286" y="1576698"/>
                    <a:pt x="1314488" y="1595524"/>
                    <a:pt x="1300607" y="1609406"/>
                  </a:cubicBezTo>
                  <a:cubicBezTo>
                    <a:pt x="1286726" y="1623287"/>
                    <a:pt x="1267899" y="1631085"/>
                    <a:pt x="1248268" y="1631085"/>
                  </a:cubicBezTo>
                  <a:lnTo>
                    <a:pt x="74018" y="1631085"/>
                  </a:lnTo>
                  <a:cubicBezTo>
                    <a:pt x="54387" y="1631085"/>
                    <a:pt x="35560" y="1623287"/>
                    <a:pt x="21679" y="1609406"/>
                  </a:cubicBezTo>
                  <a:cubicBezTo>
                    <a:pt x="7798" y="1595524"/>
                    <a:pt x="0" y="1576698"/>
                    <a:pt x="0" y="1557067"/>
                  </a:cubicBezTo>
                  <a:lnTo>
                    <a:pt x="0" y="74018"/>
                  </a:lnTo>
                  <a:cubicBezTo>
                    <a:pt x="0" y="54387"/>
                    <a:pt x="7798" y="35560"/>
                    <a:pt x="21679" y="21679"/>
                  </a:cubicBezTo>
                  <a:cubicBezTo>
                    <a:pt x="35560" y="7798"/>
                    <a:pt x="54387" y="0"/>
                    <a:pt x="74018" y="0"/>
                  </a:cubicBezTo>
                  <a:close/>
                </a:path>
              </a:pathLst>
            </a:custGeom>
            <a:solidFill>
              <a:srgbClr val="0B1320"/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4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6" name="Google Shape;856;p40"/>
          <p:cNvSpPr txBox="1"/>
          <p:nvPr/>
        </p:nvSpPr>
        <p:spPr>
          <a:xfrm>
            <a:off x="827097" y="953588"/>
            <a:ext cx="16244079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Future Work</a:t>
            </a:r>
            <a:endParaRPr sz="8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40"/>
          <p:cNvSpPr txBox="1"/>
          <p:nvPr/>
        </p:nvSpPr>
        <p:spPr>
          <a:xfrm>
            <a:off x="1406774" y="4376725"/>
            <a:ext cx="4698300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❑"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Explore additional factors (performance metrics, promotions) for improved accuracy.</a:t>
            </a:r>
            <a:endParaRPr/>
          </a:p>
        </p:txBody>
      </p:sp>
      <p:sp>
        <p:nvSpPr>
          <p:cNvPr id="858" name="Google Shape;858;p40"/>
          <p:cNvSpPr txBox="1"/>
          <p:nvPr/>
        </p:nvSpPr>
        <p:spPr>
          <a:xfrm>
            <a:off x="7148333" y="4410982"/>
            <a:ext cx="3991334" cy="310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Integrate real-time data sources for up-to-the-minute predictions.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40"/>
          <p:cNvSpPr txBox="1"/>
          <p:nvPr/>
        </p:nvSpPr>
        <p:spPr>
          <a:xfrm>
            <a:off x="12579356" y="4410982"/>
            <a:ext cx="3963085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❑"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Gather user feedback for usability and accuracy improvements.</a:t>
            </a:r>
            <a:endParaRPr/>
          </a:p>
        </p:txBody>
      </p:sp>
      <p:grpSp>
        <p:nvGrpSpPr>
          <p:cNvPr id="860" name="Google Shape;860;p40"/>
          <p:cNvGrpSpPr/>
          <p:nvPr/>
        </p:nvGrpSpPr>
        <p:grpSpPr>
          <a:xfrm>
            <a:off x="921362" y="2979164"/>
            <a:ext cx="1433703" cy="1457006"/>
            <a:chOff x="1813" y="-9525"/>
            <a:chExt cx="809173" cy="822325"/>
          </a:xfrm>
        </p:grpSpPr>
        <p:sp>
          <p:nvSpPr>
            <p:cNvPr id="861" name="Google Shape;861;p4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40"/>
            <p:cNvSpPr txBox="1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200"/>
                <a:buFont typeface="Arial"/>
                <a:buNone/>
              </a:pPr>
              <a:r>
                <a:rPr lang="en-US" sz="4200" b="0" i="0" u="none" strike="noStrike" cap="none">
                  <a:solidFill>
                    <a:srgbClr val="F3F6FA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3" name="Google Shape;863;p40"/>
          <p:cNvGrpSpPr/>
          <p:nvPr/>
        </p:nvGrpSpPr>
        <p:grpSpPr>
          <a:xfrm>
            <a:off x="6327114" y="3011126"/>
            <a:ext cx="1433703" cy="1457006"/>
            <a:chOff x="1813" y="-9525"/>
            <a:chExt cx="809173" cy="822325"/>
          </a:xfrm>
        </p:grpSpPr>
        <p:sp>
          <p:nvSpPr>
            <p:cNvPr id="864" name="Google Shape;864;p4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40"/>
            <p:cNvSpPr txBox="1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200"/>
                <a:buFont typeface="Arial"/>
                <a:buNone/>
              </a:pPr>
              <a:r>
                <a:rPr lang="en-US" sz="4200" b="0" i="0" u="none" strike="noStrike" cap="none">
                  <a:solidFill>
                    <a:srgbClr val="F3F6FA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6" name="Google Shape;866;p40"/>
          <p:cNvGrpSpPr/>
          <p:nvPr/>
        </p:nvGrpSpPr>
        <p:grpSpPr>
          <a:xfrm>
            <a:off x="11772359" y="3011126"/>
            <a:ext cx="1433703" cy="1457006"/>
            <a:chOff x="1813" y="-9525"/>
            <a:chExt cx="809173" cy="822325"/>
          </a:xfrm>
        </p:grpSpPr>
        <p:sp>
          <p:nvSpPr>
            <p:cNvPr id="867" name="Google Shape;867;p4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40"/>
            <p:cNvSpPr txBox="1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200"/>
                <a:buFont typeface="Arial"/>
                <a:buNone/>
              </a:pPr>
              <a:r>
                <a:rPr lang="en-US" sz="4200" b="0" i="0" u="none" strike="noStrike" cap="none">
                  <a:solidFill>
                    <a:srgbClr val="F3F6FA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41"/>
          <p:cNvGrpSpPr/>
          <p:nvPr/>
        </p:nvGrpSpPr>
        <p:grpSpPr>
          <a:xfrm>
            <a:off x="3694522" y="3517700"/>
            <a:ext cx="5020556" cy="6337687"/>
            <a:chOff x="0" y="-38100"/>
            <a:chExt cx="1322286" cy="1669185"/>
          </a:xfrm>
        </p:grpSpPr>
        <p:sp>
          <p:nvSpPr>
            <p:cNvPr id="874" name="Google Shape;874;p41"/>
            <p:cNvSpPr/>
            <p:nvPr/>
          </p:nvSpPr>
          <p:spPr>
            <a:xfrm>
              <a:off x="0" y="0"/>
              <a:ext cx="1322286" cy="1631085"/>
            </a:xfrm>
            <a:custGeom>
              <a:avLst/>
              <a:gdLst/>
              <a:ahLst/>
              <a:cxnLst/>
              <a:rect l="l" t="t" r="r" b="b"/>
              <a:pathLst>
                <a:path w="1322286" h="1631085" extrusionOk="0">
                  <a:moveTo>
                    <a:pt x="74018" y="0"/>
                  </a:moveTo>
                  <a:lnTo>
                    <a:pt x="1248268" y="0"/>
                  </a:lnTo>
                  <a:cubicBezTo>
                    <a:pt x="1267899" y="0"/>
                    <a:pt x="1286726" y="7798"/>
                    <a:pt x="1300607" y="21679"/>
                  </a:cubicBezTo>
                  <a:cubicBezTo>
                    <a:pt x="1314488" y="35560"/>
                    <a:pt x="1322286" y="54387"/>
                    <a:pt x="1322286" y="74018"/>
                  </a:cubicBezTo>
                  <a:lnTo>
                    <a:pt x="1322286" y="1557067"/>
                  </a:lnTo>
                  <a:cubicBezTo>
                    <a:pt x="1322286" y="1576698"/>
                    <a:pt x="1314488" y="1595524"/>
                    <a:pt x="1300607" y="1609406"/>
                  </a:cubicBezTo>
                  <a:cubicBezTo>
                    <a:pt x="1286726" y="1623287"/>
                    <a:pt x="1267899" y="1631085"/>
                    <a:pt x="1248268" y="1631085"/>
                  </a:cubicBezTo>
                  <a:lnTo>
                    <a:pt x="74018" y="1631085"/>
                  </a:lnTo>
                  <a:cubicBezTo>
                    <a:pt x="54387" y="1631085"/>
                    <a:pt x="35560" y="1623287"/>
                    <a:pt x="21679" y="1609406"/>
                  </a:cubicBezTo>
                  <a:cubicBezTo>
                    <a:pt x="7798" y="1595524"/>
                    <a:pt x="0" y="1576698"/>
                    <a:pt x="0" y="1557067"/>
                  </a:cubicBezTo>
                  <a:lnTo>
                    <a:pt x="0" y="74018"/>
                  </a:lnTo>
                  <a:cubicBezTo>
                    <a:pt x="0" y="54387"/>
                    <a:pt x="7798" y="35560"/>
                    <a:pt x="21679" y="21679"/>
                  </a:cubicBezTo>
                  <a:cubicBezTo>
                    <a:pt x="35560" y="7798"/>
                    <a:pt x="54387" y="0"/>
                    <a:pt x="74018" y="0"/>
                  </a:cubicBezTo>
                  <a:close/>
                </a:path>
              </a:pathLst>
            </a:custGeom>
            <a:solidFill>
              <a:srgbClr val="0B1320"/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6" name="Google Shape;876;p41"/>
          <p:cNvGrpSpPr/>
          <p:nvPr/>
        </p:nvGrpSpPr>
        <p:grpSpPr>
          <a:xfrm>
            <a:off x="10696057" y="3485738"/>
            <a:ext cx="5020556" cy="6337687"/>
            <a:chOff x="0" y="-38100"/>
            <a:chExt cx="1322286" cy="1669185"/>
          </a:xfrm>
        </p:grpSpPr>
        <p:sp>
          <p:nvSpPr>
            <p:cNvPr id="877" name="Google Shape;877;p41"/>
            <p:cNvSpPr/>
            <p:nvPr/>
          </p:nvSpPr>
          <p:spPr>
            <a:xfrm>
              <a:off x="0" y="0"/>
              <a:ext cx="1322286" cy="1631085"/>
            </a:xfrm>
            <a:custGeom>
              <a:avLst/>
              <a:gdLst/>
              <a:ahLst/>
              <a:cxnLst/>
              <a:rect l="l" t="t" r="r" b="b"/>
              <a:pathLst>
                <a:path w="1322286" h="1631085" extrusionOk="0">
                  <a:moveTo>
                    <a:pt x="74018" y="0"/>
                  </a:moveTo>
                  <a:lnTo>
                    <a:pt x="1248268" y="0"/>
                  </a:lnTo>
                  <a:cubicBezTo>
                    <a:pt x="1267899" y="0"/>
                    <a:pt x="1286726" y="7798"/>
                    <a:pt x="1300607" y="21679"/>
                  </a:cubicBezTo>
                  <a:cubicBezTo>
                    <a:pt x="1314488" y="35560"/>
                    <a:pt x="1322286" y="54387"/>
                    <a:pt x="1322286" y="74018"/>
                  </a:cubicBezTo>
                  <a:lnTo>
                    <a:pt x="1322286" y="1557067"/>
                  </a:lnTo>
                  <a:cubicBezTo>
                    <a:pt x="1322286" y="1576698"/>
                    <a:pt x="1314488" y="1595524"/>
                    <a:pt x="1300607" y="1609406"/>
                  </a:cubicBezTo>
                  <a:cubicBezTo>
                    <a:pt x="1286726" y="1623287"/>
                    <a:pt x="1267899" y="1631085"/>
                    <a:pt x="1248268" y="1631085"/>
                  </a:cubicBezTo>
                  <a:lnTo>
                    <a:pt x="74018" y="1631085"/>
                  </a:lnTo>
                  <a:cubicBezTo>
                    <a:pt x="54387" y="1631085"/>
                    <a:pt x="35560" y="1623287"/>
                    <a:pt x="21679" y="1609406"/>
                  </a:cubicBezTo>
                  <a:cubicBezTo>
                    <a:pt x="7798" y="1595524"/>
                    <a:pt x="0" y="1576698"/>
                    <a:pt x="0" y="1557067"/>
                  </a:cubicBezTo>
                  <a:lnTo>
                    <a:pt x="0" y="74018"/>
                  </a:lnTo>
                  <a:cubicBezTo>
                    <a:pt x="0" y="54387"/>
                    <a:pt x="7798" y="35560"/>
                    <a:pt x="21679" y="21679"/>
                  </a:cubicBezTo>
                  <a:cubicBezTo>
                    <a:pt x="35560" y="7798"/>
                    <a:pt x="54387" y="0"/>
                    <a:pt x="74018" y="0"/>
                  </a:cubicBezTo>
                  <a:close/>
                </a:path>
              </a:pathLst>
            </a:custGeom>
            <a:solidFill>
              <a:srgbClr val="0B1320"/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9" name="Google Shape;879;p41"/>
          <p:cNvSpPr txBox="1"/>
          <p:nvPr/>
        </p:nvSpPr>
        <p:spPr>
          <a:xfrm>
            <a:off x="827097" y="953588"/>
            <a:ext cx="16244079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Future Work</a:t>
            </a:r>
            <a:endParaRPr sz="8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41"/>
          <p:cNvSpPr txBox="1"/>
          <p:nvPr/>
        </p:nvSpPr>
        <p:spPr>
          <a:xfrm>
            <a:off x="3884472" y="4376725"/>
            <a:ext cx="4698300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❑"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Investigate advanced machine learning algorithms (deep learning, ensemble methods).</a:t>
            </a:r>
            <a:endParaRPr/>
          </a:p>
        </p:txBody>
      </p:sp>
      <p:sp>
        <p:nvSpPr>
          <p:cNvPr id="881" name="Google Shape;881;p41"/>
          <p:cNvSpPr txBox="1"/>
          <p:nvPr/>
        </p:nvSpPr>
        <p:spPr>
          <a:xfrm>
            <a:off x="11210668" y="4379020"/>
            <a:ext cx="3991334" cy="498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❑"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Consider expanding predictive model scope to cover broader employee benefits or financial planning.</a:t>
            </a:r>
            <a:endParaRPr/>
          </a:p>
        </p:txBody>
      </p:sp>
      <p:grpSp>
        <p:nvGrpSpPr>
          <p:cNvPr id="882" name="Google Shape;882;p41"/>
          <p:cNvGrpSpPr/>
          <p:nvPr/>
        </p:nvGrpSpPr>
        <p:grpSpPr>
          <a:xfrm>
            <a:off x="3399060" y="2979164"/>
            <a:ext cx="1433703" cy="1457006"/>
            <a:chOff x="1813" y="-9525"/>
            <a:chExt cx="809173" cy="822325"/>
          </a:xfrm>
        </p:grpSpPr>
        <p:sp>
          <p:nvSpPr>
            <p:cNvPr id="883" name="Google Shape;883;p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41"/>
            <p:cNvSpPr txBox="1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200"/>
                <a:buFont typeface="Arial"/>
                <a:buNone/>
              </a:pPr>
              <a:r>
                <a:rPr lang="en-US" sz="4200" b="0" i="0" u="none" strike="noStrike" cap="none">
                  <a:solidFill>
                    <a:srgbClr val="F3F6FA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5" name="Google Shape;885;p41"/>
          <p:cNvGrpSpPr/>
          <p:nvPr/>
        </p:nvGrpSpPr>
        <p:grpSpPr>
          <a:xfrm>
            <a:off x="10389449" y="2979164"/>
            <a:ext cx="1433703" cy="1457006"/>
            <a:chOff x="1813" y="-9525"/>
            <a:chExt cx="809173" cy="822325"/>
          </a:xfrm>
        </p:grpSpPr>
        <p:sp>
          <p:nvSpPr>
            <p:cNvPr id="886" name="Google Shape;886;p4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41"/>
            <p:cNvSpPr txBox="1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200"/>
                <a:buFont typeface="Arial"/>
                <a:buNone/>
              </a:pPr>
              <a:r>
                <a:rPr lang="en-US" sz="4200" b="0" i="0" u="none" strike="noStrike" cap="none">
                  <a:solidFill>
                    <a:srgbClr val="F3F6FA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2" name="Google Shape;892;p42"/>
          <p:cNvGrpSpPr/>
          <p:nvPr/>
        </p:nvGrpSpPr>
        <p:grpSpPr>
          <a:xfrm>
            <a:off x="1818632" y="2671429"/>
            <a:ext cx="2094159" cy="2103546"/>
            <a:chOff x="1813" y="0"/>
            <a:chExt cx="809173" cy="812800"/>
          </a:xfrm>
        </p:grpSpPr>
        <p:sp>
          <p:nvSpPr>
            <p:cNvPr id="893" name="Google Shape;893;p4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4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5" name="Google Shape;895;p42"/>
          <p:cNvGrpSpPr/>
          <p:nvPr/>
        </p:nvGrpSpPr>
        <p:grpSpPr>
          <a:xfrm>
            <a:off x="5793030" y="6889249"/>
            <a:ext cx="2094159" cy="2103546"/>
            <a:chOff x="1813" y="0"/>
            <a:chExt cx="809173" cy="812800"/>
          </a:xfrm>
        </p:grpSpPr>
        <p:sp>
          <p:nvSpPr>
            <p:cNvPr id="896" name="Google Shape;896;p4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4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8" name="Google Shape;898;p42"/>
          <p:cNvGrpSpPr/>
          <p:nvPr/>
        </p:nvGrpSpPr>
        <p:grpSpPr>
          <a:xfrm>
            <a:off x="2865712" y="1875192"/>
            <a:ext cx="6258018" cy="3558801"/>
            <a:chOff x="0" y="-38100"/>
            <a:chExt cx="1737603" cy="988137"/>
          </a:xfrm>
        </p:grpSpPr>
        <p:sp>
          <p:nvSpPr>
            <p:cNvPr id="899" name="Google Shape;899;p42"/>
            <p:cNvSpPr/>
            <p:nvPr/>
          </p:nvSpPr>
          <p:spPr>
            <a:xfrm>
              <a:off x="0" y="0"/>
              <a:ext cx="1737603" cy="950037"/>
            </a:xfrm>
            <a:custGeom>
              <a:avLst/>
              <a:gdLst/>
              <a:ahLst/>
              <a:cxnLst/>
              <a:rect l="l" t="t" r="r" b="b"/>
              <a:pathLst>
                <a:path w="1737603" h="950037" extrusionOk="0">
                  <a:moveTo>
                    <a:pt x="59382" y="0"/>
                  </a:moveTo>
                  <a:lnTo>
                    <a:pt x="1678222" y="0"/>
                  </a:lnTo>
                  <a:cubicBezTo>
                    <a:pt x="1693971" y="0"/>
                    <a:pt x="1709075" y="6256"/>
                    <a:pt x="1720211" y="17393"/>
                  </a:cubicBezTo>
                  <a:cubicBezTo>
                    <a:pt x="1731347" y="28529"/>
                    <a:pt x="1737603" y="43633"/>
                    <a:pt x="1737603" y="59382"/>
                  </a:cubicBezTo>
                  <a:lnTo>
                    <a:pt x="1737603" y="890656"/>
                  </a:lnTo>
                  <a:cubicBezTo>
                    <a:pt x="1737603" y="906405"/>
                    <a:pt x="1731347" y="921509"/>
                    <a:pt x="1720211" y="932645"/>
                  </a:cubicBezTo>
                  <a:cubicBezTo>
                    <a:pt x="1709075" y="943781"/>
                    <a:pt x="1693971" y="950037"/>
                    <a:pt x="1678222" y="950037"/>
                  </a:cubicBezTo>
                  <a:lnTo>
                    <a:pt x="59382" y="950037"/>
                  </a:lnTo>
                  <a:cubicBezTo>
                    <a:pt x="43633" y="950037"/>
                    <a:pt x="28529" y="943781"/>
                    <a:pt x="17393" y="932645"/>
                  </a:cubicBezTo>
                  <a:cubicBezTo>
                    <a:pt x="6256" y="921509"/>
                    <a:pt x="0" y="906405"/>
                    <a:pt x="0" y="890656"/>
                  </a:cubicBezTo>
                  <a:lnTo>
                    <a:pt x="0" y="59382"/>
                  </a:lnTo>
                  <a:cubicBezTo>
                    <a:pt x="0" y="43633"/>
                    <a:pt x="6256" y="28529"/>
                    <a:pt x="17393" y="17393"/>
                  </a:cubicBezTo>
                  <a:cubicBezTo>
                    <a:pt x="28529" y="6256"/>
                    <a:pt x="43633" y="0"/>
                    <a:pt x="5938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4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1" name="Google Shape;901;p42"/>
          <p:cNvGrpSpPr/>
          <p:nvPr/>
        </p:nvGrpSpPr>
        <p:grpSpPr>
          <a:xfrm>
            <a:off x="6840110" y="6093012"/>
            <a:ext cx="6258018" cy="3558801"/>
            <a:chOff x="0" y="-38100"/>
            <a:chExt cx="1737603" cy="988137"/>
          </a:xfrm>
        </p:grpSpPr>
        <p:sp>
          <p:nvSpPr>
            <p:cNvPr id="902" name="Google Shape;902;p42"/>
            <p:cNvSpPr/>
            <p:nvPr/>
          </p:nvSpPr>
          <p:spPr>
            <a:xfrm>
              <a:off x="0" y="0"/>
              <a:ext cx="1737603" cy="950037"/>
            </a:xfrm>
            <a:custGeom>
              <a:avLst/>
              <a:gdLst/>
              <a:ahLst/>
              <a:cxnLst/>
              <a:rect l="l" t="t" r="r" b="b"/>
              <a:pathLst>
                <a:path w="1737603" h="950037" extrusionOk="0">
                  <a:moveTo>
                    <a:pt x="59382" y="0"/>
                  </a:moveTo>
                  <a:lnTo>
                    <a:pt x="1678222" y="0"/>
                  </a:lnTo>
                  <a:cubicBezTo>
                    <a:pt x="1693971" y="0"/>
                    <a:pt x="1709075" y="6256"/>
                    <a:pt x="1720211" y="17393"/>
                  </a:cubicBezTo>
                  <a:cubicBezTo>
                    <a:pt x="1731347" y="28529"/>
                    <a:pt x="1737603" y="43633"/>
                    <a:pt x="1737603" y="59382"/>
                  </a:cubicBezTo>
                  <a:lnTo>
                    <a:pt x="1737603" y="890656"/>
                  </a:lnTo>
                  <a:cubicBezTo>
                    <a:pt x="1737603" y="906405"/>
                    <a:pt x="1731347" y="921509"/>
                    <a:pt x="1720211" y="932645"/>
                  </a:cubicBezTo>
                  <a:cubicBezTo>
                    <a:pt x="1709075" y="943781"/>
                    <a:pt x="1693971" y="950037"/>
                    <a:pt x="1678222" y="950037"/>
                  </a:cubicBezTo>
                  <a:lnTo>
                    <a:pt x="59382" y="950037"/>
                  </a:lnTo>
                  <a:cubicBezTo>
                    <a:pt x="43633" y="950037"/>
                    <a:pt x="28529" y="943781"/>
                    <a:pt x="17393" y="932645"/>
                  </a:cubicBezTo>
                  <a:cubicBezTo>
                    <a:pt x="6256" y="921509"/>
                    <a:pt x="0" y="906405"/>
                    <a:pt x="0" y="890656"/>
                  </a:cubicBezTo>
                  <a:lnTo>
                    <a:pt x="0" y="59382"/>
                  </a:lnTo>
                  <a:cubicBezTo>
                    <a:pt x="0" y="43633"/>
                    <a:pt x="6256" y="28529"/>
                    <a:pt x="17393" y="17393"/>
                  </a:cubicBezTo>
                  <a:cubicBezTo>
                    <a:pt x="28529" y="6256"/>
                    <a:pt x="43633" y="0"/>
                    <a:pt x="5938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4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4" name="Google Shape;904;p42"/>
          <p:cNvGrpSpPr/>
          <p:nvPr/>
        </p:nvGrpSpPr>
        <p:grpSpPr>
          <a:xfrm>
            <a:off x="9516397" y="2671429"/>
            <a:ext cx="2094159" cy="2103546"/>
            <a:chOff x="1813" y="0"/>
            <a:chExt cx="809173" cy="812800"/>
          </a:xfrm>
        </p:grpSpPr>
        <p:sp>
          <p:nvSpPr>
            <p:cNvPr id="905" name="Google Shape;905;p4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4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7" name="Google Shape;907;p42"/>
          <p:cNvGrpSpPr/>
          <p:nvPr/>
        </p:nvGrpSpPr>
        <p:grpSpPr>
          <a:xfrm>
            <a:off x="10563478" y="1875192"/>
            <a:ext cx="6258018" cy="3558801"/>
            <a:chOff x="0" y="-38100"/>
            <a:chExt cx="1737603" cy="988137"/>
          </a:xfrm>
        </p:grpSpPr>
        <p:sp>
          <p:nvSpPr>
            <p:cNvPr id="908" name="Google Shape;908;p42"/>
            <p:cNvSpPr/>
            <p:nvPr/>
          </p:nvSpPr>
          <p:spPr>
            <a:xfrm>
              <a:off x="0" y="0"/>
              <a:ext cx="1737603" cy="950037"/>
            </a:xfrm>
            <a:custGeom>
              <a:avLst/>
              <a:gdLst/>
              <a:ahLst/>
              <a:cxnLst/>
              <a:rect l="l" t="t" r="r" b="b"/>
              <a:pathLst>
                <a:path w="1737603" h="950037" extrusionOk="0">
                  <a:moveTo>
                    <a:pt x="59382" y="0"/>
                  </a:moveTo>
                  <a:lnTo>
                    <a:pt x="1678222" y="0"/>
                  </a:lnTo>
                  <a:cubicBezTo>
                    <a:pt x="1693971" y="0"/>
                    <a:pt x="1709075" y="6256"/>
                    <a:pt x="1720211" y="17393"/>
                  </a:cubicBezTo>
                  <a:cubicBezTo>
                    <a:pt x="1731347" y="28529"/>
                    <a:pt x="1737603" y="43633"/>
                    <a:pt x="1737603" y="59382"/>
                  </a:cubicBezTo>
                  <a:lnTo>
                    <a:pt x="1737603" y="890656"/>
                  </a:lnTo>
                  <a:cubicBezTo>
                    <a:pt x="1737603" y="906405"/>
                    <a:pt x="1731347" y="921509"/>
                    <a:pt x="1720211" y="932645"/>
                  </a:cubicBezTo>
                  <a:cubicBezTo>
                    <a:pt x="1709075" y="943781"/>
                    <a:pt x="1693971" y="950037"/>
                    <a:pt x="1678222" y="950037"/>
                  </a:cubicBezTo>
                  <a:lnTo>
                    <a:pt x="59382" y="950037"/>
                  </a:lnTo>
                  <a:cubicBezTo>
                    <a:pt x="43633" y="950037"/>
                    <a:pt x="28529" y="943781"/>
                    <a:pt x="17393" y="932645"/>
                  </a:cubicBezTo>
                  <a:cubicBezTo>
                    <a:pt x="6256" y="921509"/>
                    <a:pt x="0" y="906405"/>
                    <a:pt x="0" y="890656"/>
                  </a:cubicBezTo>
                  <a:lnTo>
                    <a:pt x="0" y="59382"/>
                  </a:lnTo>
                  <a:cubicBezTo>
                    <a:pt x="0" y="43633"/>
                    <a:pt x="6256" y="28529"/>
                    <a:pt x="17393" y="17393"/>
                  </a:cubicBezTo>
                  <a:cubicBezTo>
                    <a:pt x="28529" y="6256"/>
                    <a:pt x="43633" y="0"/>
                    <a:pt x="5938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4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0" name="Google Shape;910;p42"/>
          <p:cNvSpPr txBox="1"/>
          <p:nvPr/>
        </p:nvSpPr>
        <p:spPr>
          <a:xfrm>
            <a:off x="8706199" y="168088"/>
            <a:ext cx="8115300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Conclusion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42"/>
          <p:cNvSpPr txBox="1"/>
          <p:nvPr/>
        </p:nvSpPr>
        <p:spPr>
          <a:xfrm>
            <a:off x="2470001" y="2749249"/>
            <a:ext cx="791422" cy="2189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64"/>
              <a:buFont typeface="Arial"/>
              <a:buNone/>
            </a:pPr>
            <a:r>
              <a:rPr lang="en-US" sz="10164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42"/>
          <p:cNvSpPr txBox="1"/>
          <p:nvPr/>
        </p:nvSpPr>
        <p:spPr>
          <a:xfrm>
            <a:off x="6188156" y="6967069"/>
            <a:ext cx="1303909" cy="2189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64"/>
              <a:buFont typeface="Arial"/>
              <a:buNone/>
            </a:pPr>
            <a:r>
              <a:rPr lang="en-US" sz="10164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42"/>
          <p:cNvSpPr txBox="1"/>
          <p:nvPr/>
        </p:nvSpPr>
        <p:spPr>
          <a:xfrm>
            <a:off x="10029637" y="2749249"/>
            <a:ext cx="1067681" cy="2189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64"/>
              <a:buFont typeface="Arial"/>
              <a:buNone/>
            </a:pPr>
            <a:r>
              <a:rPr lang="en-US" sz="10164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42"/>
          <p:cNvSpPr txBox="1"/>
          <p:nvPr/>
        </p:nvSpPr>
        <p:spPr>
          <a:xfrm>
            <a:off x="4041003" y="2577756"/>
            <a:ext cx="5033700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CogniDrive Nexus uses data science to predict time for salary deductions to cover company vehicle costs.</a:t>
            </a:r>
            <a:endParaRPr/>
          </a:p>
        </p:txBody>
      </p:sp>
      <p:sp>
        <p:nvSpPr>
          <p:cNvPr id="915" name="Google Shape;915;p42"/>
          <p:cNvSpPr txBox="1"/>
          <p:nvPr/>
        </p:nvSpPr>
        <p:spPr>
          <a:xfrm>
            <a:off x="8199857" y="7077099"/>
            <a:ext cx="4799700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Regression model effectively predicts months needed for ownership transfer.</a:t>
            </a:r>
            <a:endParaRPr/>
          </a:p>
        </p:txBody>
      </p:sp>
      <p:sp>
        <p:nvSpPr>
          <p:cNvPr id="916" name="Google Shape;916;p42"/>
          <p:cNvSpPr txBox="1"/>
          <p:nvPr/>
        </p:nvSpPr>
        <p:spPr>
          <a:xfrm>
            <a:off x="11830612" y="2783331"/>
            <a:ext cx="5029500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Achieved milestone with machine learning, data preprocessing, and continuous improvement.</a:t>
            </a:r>
            <a:endParaRPr/>
          </a:p>
        </p:txBody>
      </p:sp>
      <p:cxnSp>
        <p:nvCxnSpPr>
          <p:cNvPr id="917" name="Google Shape;917;p42"/>
          <p:cNvCxnSpPr/>
          <p:nvPr/>
        </p:nvCxnSpPr>
        <p:spPr>
          <a:xfrm>
            <a:off x="4718763" y="1028700"/>
            <a:ext cx="4425237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18" name="Google Shape;918;p42"/>
          <p:cNvGrpSpPr/>
          <p:nvPr/>
        </p:nvGrpSpPr>
        <p:grpSpPr>
          <a:xfrm>
            <a:off x="2470913" y="862476"/>
            <a:ext cx="406823" cy="408647"/>
            <a:chOff x="1813" y="0"/>
            <a:chExt cx="809173" cy="812800"/>
          </a:xfrm>
        </p:grpSpPr>
        <p:sp>
          <p:nvSpPr>
            <p:cNvPr id="919" name="Google Shape;919;p4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4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1" name="Google Shape;921;p42"/>
          <p:cNvGrpSpPr/>
          <p:nvPr/>
        </p:nvGrpSpPr>
        <p:grpSpPr>
          <a:xfrm>
            <a:off x="3034588" y="862476"/>
            <a:ext cx="406823" cy="408647"/>
            <a:chOff x="1813" y="0"/>
            <a:chExt cx="809173" cy="812800"/>
          </a:xfrm>
        </p:grpSpPr>
        <p:sp>
          <p:nvSpPr>
            <p:cNvPr id="922" name="Google Shape;922;p4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4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4" name="Google Shape;924;p42"/>
          <p:cNvGrpSpPr/>
          <p:nvPr/>
        </p:nvGrpSpPr>
        <p:grpSpPr>
          <a:xfrm>
            <a:off x="3595635" y="862476"/>
            <a:ext cx="406823" cy="408647"/>
            <a:chOff x="1813" y="0"/>
            <a:chExt cx="809173" cy="812800"/>
          </a:xfrm>
        </p:grpSpPr>
        <p:sp>
          <p:nvSpPr>
            <p:cNvPr id="925" name="Google Shape;925;p4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4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43"/>
          <p:cNvSpPr txBox="1"/>
          <p:nvPr/>
        </p:nvSpPr>
        <p:spPr>
          <a:xfrm>
            <a:off x="1028700" y="439475"/>
            <a:ext cx="8794895" cy="1533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get in touch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32" name="Google Shape;932;p43"/>
          <p:cNvCxnSpPr/>
          <p:nvPr/>
        </p:nvCxnSpPr>
        <p:spPr>
          <a:xfrm>
            <a:off x="8060037" y="1491523"/>
            <a:ext cx="7169065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33" name="Google Shape;933;p43"/>
          <p:cNvGrpSpPr/>
          <p:nvPr/>
        </p:nvGrpSpPr>
        <p:grpSpPr>
          <a:xfrm>
            <a:off x="15726843" y="1287200"/>
            <a:ext cx="406823" cy="408647"/>
            <a:chOff x="1813" y="0"/>
            <a:chExt cx="809173" cy="812800"/>
          </a:xfrm>
        </p:grpSpPr>
        <p:sp>
          <p:nvSpPr>
            <p:cNvPr id="934" name="Google Shape;934;p4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4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6" name="Google Shape;936;p43"/>
          <p:cNvGrpSpPr/>
          <p:nvPr/>
        </p:nvGrpSpPr>
        <p:grpSpPr>
          <a:xfrm>
            <a:off x="16290517" y="1287200"/>
            <a:ext cx="406823" cy="408647"/>
            <a:chOff x="1813" y="0"/>
            <a:chExt cx="809173" cy="812800"/>
          </a:xfrm>
        </p:grpSpPr>
        <p:sp>
          <p:nvSpPr>
            <p:cNvPr id="937" name="Google Shape;937;p4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4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9" name="Google Shape;939;p43"/>
          <p:cNvGrpSpPr/>
          <p:nvPr/>
        </p:nvGrpSpPr>
        <p:grpSpPr>
          <a:xfrm>
            <a:off x="16851565" y="1287200"/>
            <a:ext cx="406823" cy="408647"/>
            <a:chOff x="1813" y="0"/>
            <a:chExt cx="809173" cy="812800"/>
          </a:xfrm>
        </p:grpSpPr>
        <p:sp>
          <p:nvSpPr>
            <p:cNvPr id="940" name="Google Shape;940;p4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4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42" name="Google Shape;942;p43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9571842" y="3339234"/>
            <a:ext cx="10270431" cy="97697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3" name="Google Shape;943;p43"/>
          <p:cNvGrpSpPr/>
          <p:nvPr/>
        </p:nvGrpSpPr>
        <p:grpSpPr>
          <a:xfrm>
            <a:off x="1028700" y="3440796"/>
            <a:ext cx="8115300" cy="1419374"/>
            <a:chOff x="0" y="-114300"/>
            <a:chExt cx="10820400" cy="1892499"/>
          </a:xfrm>
        </p:grpSpPr>
        <p:sp>
          <p:nvSpPr>
            <p:cNvPr id="944" name="Google Shape;944;p43"/>
            <p:cNvSpPr txBox="1"/>
            <p:nvPr/>
          </p:nvSpPr>
          <p:spPr>
            <a:xfrm>
              <a:off x="0" y="-114300"/>
              <a:ext cx="10820400" cy="8458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1" i="0" u="none" strike="noStrike" cap="none">
                  <a:solidFill>
                    <a:srgbClr val="0B1320"/>
                  </a:solidFill>
                  <a:latin typeface="Roboto"/>
                  <a:ea typeface="Roboto"/>
                  <a:cs typeface="Roboto"/>
                  <a:sym typeface="Roboto"/>
                </a:rPr>
                <a:t>Email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43"/>
            <p:cNvSpPr txBox="1"/>
            <p:nvPr/>
          </p:nvSpPr>
          <p:spPr>
            <a:xfrm>
              <a:off x="0" y="772795"/>
              <a:ext cx="10820400" cy="10054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0"/>
                <a:buFont typeface="Arial"/>
                <a:buNone/>
              </a:pPr>
              <a:r>
                <a:rPr lang="en-US" sz="3500" b="0" i="0" u="none" strike="noStrike" cap="none">
                  <a:solidFill>
                    <a:srgbClr val="0B1320"/>
                  </a:solidFill>
                  <a:latin typeface="Roboto"/>
                  <a:ea typeface="Roboto"/>
                  <a:cs typeface="Roboto"/>
                  <a:sym typeface="Roboto"/>
                </a:rPr>
                <a:t>hello@cognidrivenexus.com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6" name="Google Shape;946;p43"/>
          <p:cNvGrpSpPr/>
          <p:nvPr/>
        </p:nvGrpSpPr>
        <p:grpSpPr>
          <a:xfrm>
            <a:off x="1028700" y="5597965"/>
            <a:ext cx="8115300" cy="1419374"/>
            <a:chOff x="0" y="-114300"/>
            <a:chExt cx="10820400" cy="1892499"/>
          </a:xfrm>
        </p:grpSpPr>
        <p:sp>
          <p:nvSpPr>
            <p:cNvPr id="947" name="Google Shape;947;p43"/>
            <p:cNvSpPr txBox="1"/>
            <p:nvPr/>
          </p:nvSpPr>
          <p:spPr>
            <a:xfrm>
              <a:off x="0" y="-114300"/>
              <a:ext cx="10820400" cy="8458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1" i="0" u="none" strike="noStrike" cap="none">
                  <a:solidFill>
                    <a:srgbClr val="0B1320"/>
                  </a:solidFill>
                  <a:latin typeface="Roboto"/>
                  <a:ea typeface="Roboto"/>
                  <a:cs typeface="Roboto"/>
                  <a:sym typeface="Roboto"/>
                </a:rPr>
                <a:t>Social Media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43"/>
            <p:cNvSpPr txBox="1"/>
            <p:nvPr/>
          </p:nvSpPr>
          <p:spPr>
            <a:xfrm>
              <a:off x="0" y="772795"/>
              <a:ext cx="10820400" cy="10054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0" i="0" u="none" strike="noStrike" cap="none">
                  <a:solidFill>
                    <a:srgbClr val="0B1320"/>
                  </a:solidFill>
                  <a:latin typeface="Roboto"/>
                  <a:ea typeface="Roboto"/>
                  <a:cs typeface="Roboto"/>
                  <a:sym typeface="Roboto"/>
                </a:rPr>
                <a:t>@cognidrivenexus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9" name="Google Shape;949;p43"/>
          <p:cNvGrpSpPr/>
          <p:nvPr/>
        </p:nvGrpSpPr>
        <p:grpSpPr>
          <a:xfrm>
            <a:off x="1028700" y="7755133"/>
            <a:ext cx="8115300" cy="1419374"/>
            <a:chOff x="0" y="-114300"/>
            <a:chExt cx="10820400" cy="1892499"/>
          </a:xfrm>
        </p:grpSpPr>
        <p:sp>
          <p:nvSpPr>
            <p:cNvPr id="950" name="Google Shape;950;p43"/>
            <p:cNvSpPr txBox="1"/>
            <p:nvPr/>
          </p:nvSpPr>
          <p:spPr>
            <a:xfrm>
              <a:off x="0" y="-114300"/>
              <a:ext cx="10820400" cy="8458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1" i="0" u="none" strike="noStrike" cap="none">
                  <a:solidFill>
                    <a:srgbClr val="0B1320"/>
                  </a:solidFill>
                  <a:latin typeface="Roboto"/>
                  <a:ea typeface="Roboto"/>
                  <a:cs typeface="Roboto"/>
                  <a:sym typeface="Roboto"/>
                </a:rPr>
                <a:t>Call us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43"/>
            <p:cNvSpPr txBox="1"/>
            <p:nvPr/>
          </p:nvSpPr>
          <p:spPr>
            <a:xfrm>
              <a:off x="0" y="772795"/>
              <a:ext cx="10820400" cy="10054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0"/>
                <a:buFont typeface="Arial"/>
                <a:buNone/>
              </a:pPr>
              <a:r>
                <a:rPr lang="en-US" sz="3500" b="0" i="0" u="none" strike="noStrike" cap="none">
                  <a:solidFill>
                    <a:srgbClr val="0B1320"/>
                  </a:solidFill>
                  <a:latin typeface="Roboto"/>
                  <a:ea typeface="Roboto"/>
                  <a:cs typeface="Roboto"/>
                  <a:sym typeface="Roboto"/>
                </a:rPr>
                <a:t>042-111-NEXUS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52" name="Google Shape;952;p43"/>
          <p:cNvCxnSpPr/>
          <p:nvPr/>
        </p:nvCxnSpPr>
        <p:spPr>
          <a:xfrm>
            <a:off x="1028700" y="5105400"/>
            <a:ext cx="5953476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53" name="Google Shape;953;p43"/>
          <p:cNvCxnSpPr/>
          <p:nvPr/>
        </p:nvCxnSpPr>
        <p:spPr>
          <a:xfrm>
            <a:off x="1028700" y="7442047"/>
            <a:ext cx="5953476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54" name="Google Shape;954;p43"/>
          <p:cNvCxnSpPr/>
          <p:nvPr/>
        </p:nvCxnSpPr>
        <p:spPr>
          <a:xfrm>
            <a:off x="1028700" y="9576031"/>
            <a:ext cx="5953476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9" name="Google Shape;959;p44"/>
          <p:cNvPicPr preferRelativeResize="0"/>
          <p:nvPr/>
        </p:nvPicPr>
        <p:blipFill rotWithShape="1">
          <a:blip r:embed="rId3">
            <a:alphaModFix/>
          </a:blip>
          <a:srcRect t="7825" b="782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0" name="Google Shape;960;p44"/>
          <p:cNvGrpSpPr/>
          <p:nvPr/>
        </p:nvGrpSpPr>
        <p:grpSpPr>
          <a:xfrm>
            <a:off x="3648629" y="2446551"/>
            <a:ext cx="10767979" cy="5555793"/>
            <a:chOff x="0" y="-38100"/>
            <a:chExt cx="4274726" cy="2205567"/>
          </a:xfrm>
        </p:grpSpPr>
        <p:sp>
          <p:nvSpPr>
            <p:cNvPr id="961" name="Google Shape;961;p4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34511" y="0"/>
                  </a:moveTo>
                  <a:lnTo>
                    <a:pt x="4240215" y="0"/>
                  </a:lnTo>
                  <a:cubicBezTo>
                    <a:pt x="4249368" y="0"/>
                    <a:pt x="4258146" y="3636"/>
                    <a:pt x="4264618" y="10108"/>
                  </a:cubicBezTo>
                  <a:cubicBezTo>
                    <a:pt x="4271090" y="16580"/>
                    <a:pt x="4274726" y="25358"/>
                    <a:pt x="4274726" y="34511"/>
                  </a:cubicBezTo>
                  <a:lnTo>
                    <a:pt x="4274726" y="2132956"/>
                  </a:lnTo>
                  <a:cubicBezTo>
                    <a:pt x="4274726" y="2142109"/>
                    <a:pt x="4271090" y="2150887"/>
                    <a:pt x="4264618" y="2157359"/>
                  </a:cubicBezTo>
                  <a:cubicBezTo>
                    <a:pt x="4258146" y="2163831"/>
                    <a:pt x="4249368" y="2167467"/>
                    <a:pt x="4240215" y="2167467"/>
                  </a:cubicBezTo>
                  <a:lnTo>
                    <a:pt x="34511" y="2167467"/>
                  </a:lnTo>
                  <a:cubicBezTo>
                    <a:pt x="25358" y="2167467"/>
                    <a:pt x="16580" y="2163831"/>
                    <a:pt x="10108" y="2157359"/>
                  </a:cubicBezTo>
                  <a:cubicBezTo>
                    <a:pt x="3636" y="2150887"/>
                    <a:pt x="0" y="2142109"/>
                    <a:pt x="0" y="2132956"/>
                  </a:cubicBezTo>
                  <a:lnTo>
                    <a:pt x="0" y="34511"/>
                  </a:lnTo>
                  <a:cubicBezTo>
                    <a:pt x="0" y="25358"/>
                    <a:pt x="3636" y="16580"/>
                    <a:pt x="10108" y="10108"/>
                  </a:cubicBezTo>
                  <a:cubicBezTo>
                    <a:pt x="16580" y="3636"/>
                    <a:pt x="25358" y="0"/>
                    <a:pt x="34511" y="0"/>
                  </a:cubicBezTo>
                  <a:close/>
                </a:path>
              </a:pathLst>
            </a:custGeom>
            <a:solidFill>
              <a:srgbClr val="F3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4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3" name="Google Shape;963;p44"/>
          <p:cNvSpPr txBox="1"/>
          <p:nvPr/>
        </p:nvSpPr>
        <p:spPr>
          <a:xfrm>
            <a:off x="4484260" y="2578785"/>
            <a:ext cx="931948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thank you!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Google Shape;964;p44"/>
          <p:cNvSpPr txBox="1"/>
          <p:nvPr/>
        </p:nvSpPr>
        <p:spPr>
          <a:xfrm>
            <a:off x="4604648" y="4276370"/>
            <a:ext cx="9278783" cy="2560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Embrace COGNIDRIVE NEXUS for efficient and predictive car ownership transfers, and join us in shaping the future of streamlined employee benefits administration.</a:t>
            </a:r>
            <a:endParaRPr sz="3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5" name="Google Shape;965;p44"/>
          <p:cNvGrpSpPr/>
          <p:nvPr/>
        </p:nvGrpSpPr>
        <p:grpSpPr>
          <a:xfrm>
            <a:off x="8378227" y="7049528"/>
            <a:ext cx="406823" cy="408647"/>
            <a:chOff x="1813" y="0"/>
            <a:chExt cx="809173" cy="812800"/>
          </a:xfrm>
        </p:grpSpPr>
        <p:sp>
          <p:nvSpPr>
            <p:cNvPr id="966" name="Google Shape;966;p4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4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8" name="Google Shape;968;p44"/>
          <p:cNvGrpSpPr/>
          <p:nvPr/>
        </p:nvGrpSpPr>
        <p:grpSpPr>
          <a:xfrm>
            <a:off x="8941902" y="7049528"/>
            <a:ext cx="406823" cy="408647"/>
            <a:chOff x="1813" y="0"/>
            <a:chExt cx="809173" cy="812800"/>
          </a:xfrm>
        </p:grpSpPr>
        <p:sp>
          <p:nvSpPr>
            <p:cNvPr id="969" name="Google Shape;969;p4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4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1" name="Google Shape;971;p44"/>
          <p:cNvGrpSpPr/>
          <p:nvPr/>
        </p:nvGrpSpPr>
        <p:grpSpPr>
          <a:xfrm>
            <a:off x="9502949" y="7049528"/>
            <a:ext cx="406823" cy="408647"/>
            <a:chOff x="1813" y="0"/>
            <a:chExt cx="809173" cy="812800"/>
          </a:xfrm>
        </p:grpSpPr>
        <p:sp>
          <p:nvSpPr>
            <p:cNvPr id="972" name="Google Shape;972;p4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4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4" name="Google Shape;974;p44"/>
          <p:cNvGrpSpPr/>
          <p:nvPr/>
        </p:nvGrpSpPr>
        <p:grpSpPr>
          <a:xfrm>
            <a:off x="15248741" y="5672661"/>
            <a:ext cx="6078519" cy="7481254"/>
            <a:chOff x="0" y="0"/>
            <a:chExt cx="8104692" cy="9975005"/>
          </a:xfrm>
        </p:grpSpPr>
        <p:grpSp>
          <p:nvGrpSpPr>
            <p:cNvPr id="975" name="Google Shape;975;p44"/>
            <p:cNvGrpSpPr/>
            <p:nvPr/>
          </p:nvGrpSpPr>
          <p:grpSpPr>
            <a:xfrm>
              <a:off x="0" y="0"/>
              <a:ext cx="8104692" cy="9975005"/>
              <a:chOff x="0" y="0"/>
              <a:chExt cx="660400" cy="812800"/>
            </a:xfrm>
          </p:grpSpPr>
          <p:sp>
            <p:nvSpPr>
              <p:cNvPr id="976" name="Google Shape;976;p4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4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8" name="Google Shape;978;p44"/>
            <p:cNvGrpSpPr/>
            <p:nvPr/>
          </p:nvGrpSpPr>
          <p:grpSpPr>
            <a:xfrm>
              <a:off x="473486" y="582752"/>
              <a:ext cx="7157719" cy="8809501"/>
              <a:chOff x="0" y="0"/>
              <a:chExt cx="660400" cy="812800"/>
            </a:xfrm>
          </p:grpSpPr>
          <p:sp>
            <p:nvSpPr>
              <p:cNvPr id="979" name="Google Shape;979;p4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4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1" name="Google Shape;981;p44"/>
            <p:cNvGrpSpPr/>
            <p:nvPr/>
          </p:nvGrpSpPr>
          <p:grpSpPr>
            <a:xfrm>
              <a:off x="940916" y="1158050"/>
              <a:ext cx="6222860" cy="7658905"/>
              <a:chOff x="0" y="0"/>
              <a:chExt cx="660400" cy="812800"/>
            </a:xfrm>
          </p:grpSpPr>
          <p:sp>
            <p:nvSpPr>
              <p:cNvPr id="982" name="Google Shape;982;p4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4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84" name="Google Shape;984;p44"/>
          <p:cNvGrpSpPr/>
          <p:nvPr/>
        </p:nvGrpSpPr>
        <p:grpSpPr>
          <a:xfrm rot="10800000">
            <a:off x="-2349446" y="-3255996"/>
            <a:ext cx="6078519" cy="7481254"/>
            <a:chOff x="0" y="0"/>
            <a:chExt cx="8104692" cy="9975005"/>
          </a:xfrm>
        </p:grpSpPr>
        <p:grpSp>
          <p:nvGrpSpPr>
            <p:cNvPr id="985" name="Google Shape;985;p44"/>
            <p:cNvGrpSpPr/>
            <p:nvPr/>
          </p:nvGrpSpPr>
          <p:grpSpPr>
            <a:xfrm>
              <a:off x="0" y="0"/>
              <a:ext cx="8104692" cy="9975005"/>
              <a:chOff x="0" y="0"/>
              <a:chExt cx="660400" cy="812800"/>
            </a:xfrm>
          </p:grpSpPr>
          <p:sp>
            <p:nvSpPr>
              <p:cNvPr id="986" name="Google Shape;986;p4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4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8" name="Google Shape;988;p44"/>
            <p:cNvGrpSpPr/>
            <p:nvPr/>
          </p:nvGrpSpPr>
          <p:grpSpPr>
            <a:xfrm>
              <a:off x="473486" y="582752"/>
              <a:ext cx="7157719" cy="8809501"/>
              <a:chOff x="0" y="0"/>
              <a:chExt cx="660400" cy="812800"/>
            </a:xfrm>
          </p:grpSpPr>
          <p:sp>
            <p:nvSpPr>
              <p:cNvPr id="989" name="Google Shape;989;p4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4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1" name="Google Shape;991;p44"/>
            <p:cNvGrpSpPr/>
            <p:nvPr/>
          </p:nvGrpSpPr>
          <p:grpSpPr>
            <a:xfrm>
              <a:off x="940916" y="1158050"/>
              <a:ext cx="6222860" cy="7658905"/>
              <a:chOff x="0" y="0"/>
              <a:chExt cx="660400" cy="812800"/>
            </a:xfrm>
          </p:grpSpPr>
          <p:sp>
            <p:nvSpPr>
              <p:cNvPr id="992" name="Google Shape;992;p44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44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"/>
          <p:cNvSpPr txBox="1"/>
          <p:nvPr/>
        </p:nvSpPr>
        <p:spPr>
          <a:xfrm>
            <a:off x="1028700" y="457200"/>
            <a:ext cx="1623060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-US" sz="75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Abstract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7" name="Google Shape;187;p16"/>
          <p:cNvGrpSpPr/>
          <p:nvPr/>
        </p:nvGrpSpPr>
        <p:grpSpPr>
          <a:xfrm>
            <a:off x="2030534" y="2348199"/>
            <a:ext cx="14226933" cy="6910101"/>
            <a:chOff x="0" y="-38100"/>
            <a:chExt cx="4068654" cy="1976168"/>
          </a:xfrm>
        </p:grpSpPr>
        <p:sp>
          <p:nvSpPr>
            <p:cNvPr id="188" name="Google Shape;188;p16"/>
            <p:cNvSpPr/>
            <p:nvPr/>
          </p:nvSpPr>
          <p:spPr>
            <a:xfrm>
              <a:off x="0" y="0"/>
              <a:ext cx="4068654" cy="1938068"/>
            </a:xfrm>
            <a:custGeom>
              <a:avLst/>
              <a:gdLst/>
              <a:ahLst/>
              <a:cxnLst/>
              <a:rect l="l" t="t" r="r" b="b"/>
              <a:pathLst>
                <a:path w="4068654" h="1938068" extrusionOk="0">
                  <a:moveTo>
                    <a:pt x="26120" y="0"/>
                  </a:moveTo>
                  <a:lnTo>
                    <a:pt x="4042533" y="0"/>
                  </a:lnTo>
                  <a:cubicBezTo>
                    <a:pt x="4056959" y="0"/>
                    <a:pt x="4068654" y="11694"/>
                    <a:pt x="4068654" y="26120"/>
                  </a:cubicBezTo>
                  <a:lnTo>
                    <a:pt x="4068654" y="1911948"/>
                  </a:lnTo>
                  <a:cubicBezTo>
                    <a:pt x="4068654" y="1926374"/>
                    <a:pt x="4056959" y="1938068"/>
                    <a:pt x="4042533" y="1938068"/>
                  </a:cubicBezTo>
                  <a:lnTo>
                    <a:pt x="26120" y="1938068"/>
                  </a:lnTo>
                  <a:cubicBezTo>
                    <a:pt x="11694" y="1938068"/>
                    <a:pt x="0" y="1926374"/>
                    <a:pt x="0" y="1911948"/>
                  </a:cubicBezTo>
                  <a:lnTo>
                    <a:pt x="0" y="26120"/>
                  </a:lnTo>
                  <a:cubicBezTo>
                    <a:pt x="0" y="11694"/>
                    <a:pt x="11694" y="0"/>
                    <a:pt x="261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0" name="Google Shape;190;p16"/>
          <p:cNvSpPr txBox="1"/>
          <p:nvPr/>
        </p:nvSpPr>
        <p:spPr>
          <a:xfrm>
            <a:off x="3162040" y="3284539"/>
            <a:ext cx="11750040" cy="5170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"COGNIDRIVE NEXUS" project employs data science to automate the calculation of the time needed for employees to fully own company-provided cars through salary deductions, enhancing efficiency and accuracy in managing employee benefits and ownership transfers. The methodology involves primary and secondary research, utilizing a predictive data science model to achieve these objectives.</a:t>
            </a:r>
            <a:endParaRPr/>
          </a:p>
        </p:txBody>
      </p:sp>
      <p:grpSp>
        <p:nvGrpSpPr>
          <p:cNvPr id="191" name="Google Shape;191;p16"/>
          <p:cNvGrpSpPr/>
          <p:nvPr/>
        </p:nvGrpSpPr>
        <p:grpSpPr>
          <a:xfrm>
            <a:off x="16743241" y="4185870"/>
            <a:ext cx="6045617" cy="7440760"/>
            <a:chOff x="0" y="0"/>
            <a:chExt cx="8060823" cy="9921013"/>
          </a:xfrm>
        </p:grpSpPr>
        <p:grpSp>
          <p:nvGrpSpPr>
            <p:cNvPr id="192" name="Google Shape;192;p16"/>
            <p:cNvGrpSpPr/>
            <p:nvPr/>
          </p:nvGrpSpPr>
          <p:grpSpPr>
            <a:xfrm>
              <a:off x="0" y="0"/>
              <a:ext cx="8060823" cy="9921013"/>
              <a:chOff x="0" y="0"/>
              <a:chExt cx="660400" cy="812800"/>
            </a:xfrm>
          </p:grpSpPr>
          <p:sp>
            <p:nvSpPr>
              <p:cNvPr id="193" name="Google Shape;193;p1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5" name="Google Shape;195;p16"/>
            <p:cNvGrpSpPr/>
            <p:nvPr/>
          </p:nvGrpSpPr>
          <p:grpSpPr>
            <a:xfrm>
              <a:off x="470923" y="579598"/>
              <a:ext cx="7118977" cy="8761817"/>
              <a:chOff x="0" y="0"/>
              <a:chExt cx="660400" cy="812800"/>
            </a:xfrm>
          </p:grpSpPr>
          <p:sp>
            <p:nvSpPr>
              <p:cNvPr id="196" name="Google Shape;196;p1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8" name="Google Shape;198;p16"/>
            <p:cNvGrpSpPr/>
            <p:nvPr/>
          </p:nvGrpSpPr>
          <p:grpSpPr>
            <a:xfrm>
              <a:off x="935823" y="1151782"/>
              <a:ext cx="6189177" cy="7617449"/>
              <a:chOff x="0" y="0"/>
              <a:chExt cx="660400" cy="812800"/>
            </a:xfrm>
          </p:grpSpPr>
          <p:sp>
            <p:nvSpPr>
              <p:cNvPr id="199" name="Google Shape;199;p1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1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1" name="Google Shape;201;p16"/>
          <p:cNvGrpSpPr/>
          <p:nvPr/>
        </p:nvGrpSpPr>
        <p:grpSpPr>
          <a:xfrm rot="10800000">
            <a:off x="-3996916" y="-910903"/>
            <a:ext cx="5734716" cy="7058111"/>
            <a:chOff x="0" y="0"/>
            <a:chExt cx="7646287" cy="9410815"/>
          </a:xfrm>
        </p:grpSpPr>
        <p:grpSp>
          <p:nvGrpSpPr>
            <p:cNvPr id="202" name="Google Shape;202;p16"/>
            <p:cNvGrpSpPr/>
            <p:nvPr/>
          </p:nvGrpSpPr>
          <p:grpSpPr>
            <a:xfrm>
              <a:off x="0" y="0"/>
              <a:ext cx="7646287" cy="9410815"/>
              <a:chOff x="0" y="0"/>
              <a:chExt cx="660400" cy="812800"/>
            </a:xfrm>
          </p:grpSpPr>
          <p:sp>
            <p:nvSpPr>
              <p:cNvPr id="203" name="Google Shape;203;p1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1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5" name="Google Shape;205;p16"/>
            <p:cNvGrpSpPr/>
            <p:nvPr/>
          </p:nvGrpSpPr>
          <p:grpSpPr>
            <a:xfrm>
              <a:off x="446706" y="549792"/>
              <a:ext cx="6752876" cy="8311232"/>
              <a:chOff x="0" y="0"/>
              <a:chExt cx="660400" cy="812800"/>
            </a:xfrm>
          </p:grpSpPr>
          <p:sp>
            <p:nvSpPr>
              <p:cNvPr id="206" name="Google Shape;206;p1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8" name="Google Shape;208;p16"/>
            <p:cNvGrpSpPr/>
            <p:nvPr/>
          </p:nvGrpSpPr>
          <p:grpSpPr>
            <a:xfrm>
              <a:off x="887697" y="1092550"/>
              <a:ext cx="5870893" cy="7225714"/>
              <a:chOff x="0" y="0"/>
              <a:chExt cx="660400" cy="812800"/>
            </a:xfrm>
          </p:grpSpPr>
          <p:sp>
            <p:nvSpPr>
              <p:cNvPr id="209" name="Google Shape;209;p16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6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18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245" name="Google Shape;245;p18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7" name="Google Shape;247;p18"/>
          <p:cNvSpPr txBox="1"/>
          <p:nvPr/>
        </p:nvSpPr>
        <p:spPr>
          <a:xfrm>
            <a:off x="1340293" y="762000"/>
            <a:ext cx="2811483" cy="2267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56"/>
              <a:buFont typeface="Arial"/>
              <a:buNone/>
            </a:pPr>
            <a:r>
              <a:rPr lang="en-US" sz="13856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02.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8"/>
          <p:cNvSpPr txBox="1"/>
          <p:nvPr/>
        </p:nvSpPr>
        <p:spPr>
          <a:xfrm>
            <a:off x="6849371" y="7337622"/>
            <a:ext cx="9909096" cy="1920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400"/>
              <a:buFont typeface="Arial"/>
              <a:buNone/>
            </a:pPr>
            <a:r>
              <a:rPr lang="en-US" sz="10400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Project Vision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9" name="Google Shape;249;p18"/>
          <p:cNvGrpSpPr/>
          <p:nvPr/>
        </p:nvGrpSpPr>
        <p:grpSpPr>
          <a:xfrm>
            <a:off x="-3233490" y="5979520"/>
            <a:ext cx="6999655" cy="8614961"/>
            <a:chOff x="0" y="0"/>
            <a:chExt cx="9332874" cy="11486614"/>
          </a:xfrm>
        </p:grpSpPr>
        <p:grpSp>
          <p:nvGrpSpPr>
            <p:cNvPr id="250" name="Google Shape;250;p18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251" name="Google Shape;251;p1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3" name="Google Shape;253;p18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254" name="Google Shape;254;p1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6" name="Google Shape;256;p18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257" name="Google Shape;257;p1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9" name="Google Shape;259;p18"/>
          <p:cNvGrpSpPr/>
          <p:nvPr/>
        </p:nvGrpSpPr>
        <p:grpSpPr>
          <a:xfrm rot="10800000">
            <a:off x="13557529" y="-3278780"/>
            <a:ext cx="6999655" cy="8614961"/>
            <a:chOff x="0" y="0"/>
            <a:chExt cx="9332874" cy="11486614"/>
          </a:xfrm>
        </p:grpSpPr>
        <p:grpSp>
          <p:nvGrpSpPr>
            <p:cNvPr id="260" name="Google Shape;260;p18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261" name="Google Shape;261;p1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3" name="Google Shape;263;p18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264" name="Google Shape;264;p1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1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6" name="Google Shape;266;p18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267" name="Google Shape;267;p18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8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269" name="Google Shape;269;p18"/>
          <p:cNvCxnSpPr/>
          <p:nvPr/>
        </p:nvCxnSpPr>
        <p:spPr>
          <a:xfrm>
            <a:off x="4638177" y="2245984"/>
            <a:ext cx="9799801" cy="0"/>
          </a:xfrm>
          <a:prstGeom prst="straightConnector1">
            <a:avLst/>
          </a:prstGeom>
          <a:noFill/>
          <a:ln w="38100" cap="flat" cmpd="sng">
            <a:solidFill>
              <a:srgbClr val="F3F6FA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0" name="Google Shape;270;p18"/>
          <p:cNvGrpSpPr/>
          <p:nvPr/>
        </p:nvGrpSpPr>
        <p:grpSpPr>
          <a:xfrm>
            <a:off x="15226010" y="2079760"/>
            <a:ext cx="406823" cy="408647"/>
            <a:chOff x="1813" y="0"/>
            <a:chExt cx="809173" cy="812800"/>
          </a:xfrm>
        </p:grpSpPr>
        <p:sp>
          <p:nvSpPr>
            <p:cNvPr id="271" name="Google Shape;271;p1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3" name="Google Shape;273;p18"/>
          <p:cNvGrpSpPr/>
          <p:nvPr/>
        </p:nvGrpSpPr>
        <p:grpSpPr>
          <a:xfrm>
            <a:off x="15789684" y="2079760"/>
            <a:ext cx="406823" cy="408647"/>
            <a:chOff x="1813" y="0"/>
            <a:chExt cx="809173" cy="812800"/>
          </a:xfrm>
        </p:grpSpPr>
        <p:sp>
          <p:nvSpPr>
            <p:cNvPr id="274" name="Google Shape;274;p1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6" name="Google Shape;276;p18"/>
          <p:cNvGrpSpPr/>
          <p:nvPr/>
        </p:nvGrpSpPr>
        <p:grpSpPr>
          <a:xfrm>
            <a:off x="16350731" y="2079760"/>
            <a:ext cx="406823" cy="408647"/>
            <a:chOff x="1813" y="0"/>
            <a:chExt cx="809173" cy="812800"/>
          </a:xfrm>
        </p:grpSpPr>
        <p:sp>
          <p:nvSpPr>
            <p:cNvPr id="277" name="Google Shape;277;p1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9"/>
          <p:cNvPicPr preferRelativeResize="0"/>
          <p:nvPr/>
        </p:nvPicPr>
        <p:blipFill rotWithShape="1">
          <a:blip r:embed="rId3">
            <a:alphaModFix/>
          </a:blip>
          <a:srcRect t="10826" b="10826"/>
          <a:stretch/>
        </p:blipFill>
        <p:spPr>
          <a:xfrm>
            <a:off x="1912327" y="6504349"/>
            <a:ext cx="9712979" cy="378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9"/>
          <p:cNvPicPr preferRelativeResize="0"/>
          <p:nvPr/>
        </p:nvPicPr>
        <p:blipFill rotWithShape="1">
          <a:blip r:embed="rId4">
            <a:alphaModFix/>
          </a:blip>
          <a:srcRect t="7417" b="7418"/>
          <a:stretch/>
        </p:blipFill>
        <p:spPr>
          <a:xfrm>
            <a:off x="11625306" y="6504349"/>
            <a:ext cx="6662694" cy="378265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9"/>
          <p:cNvSpPr txBox="1"/>
          <p:nvPr/>
        </p:nvSpPr>
        <p:spPr>
          <a:xfrm>
            <a:off x="1912327" y="1402268"/>
            <a:ext cx="5825379" cy="498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Problem Domain Overview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9"/>
          <p:cNvSpPr txBox="1"/>
          <p:nvPr/>
        </p:nvSpPr>
        <p:spPr>
          <a:xfrm>
            <a:off x="7037039" y="2406572"/>
            <a:ext cx="10566744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predicts time for monthly salary deductions to reach the car ownership threshold.</a:t>
            </a:r>
            <a:endParaRPr/>
          </a:p>
          <a:p>
            <a:pPr marL="5715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lang="en-US" sz="36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Considers employee position, salary, leaves, provident fund, and other variables for accuracy.</a:t>
            </a:r>
            <a:endParaRPr/>
          </a:p>
        </p:txBody>
      </p:sp>
      <p:cxnSp>
        <p:nvCxnSpPr>
          <p:cNvPr id="287" name="Google Shape;287;p19"/>
          <p:cNvCxnSpPr/>
          <p:nvPr/>
        </p:nvCxnSpPr>
        <p:spPr>
          <a:xfrm>
            <a:off x="1912327" y="874461"/>
            <a:ext cx="13312135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19"/>
          <p:cNvGrpSpPr/>
          <p:nvPr/>
        </p:nvGrpSpPr>
        <p:grpSpPr>
          <a:xfrm>
            <a:off x="16109637" y="670137"/>
            <a:ext cx="406823" cy="408647"/>
            <a:chOff x="1813" y="0"/>
            <a:chExt cx="809173" cy="812800"/>
          </a:xfrm>
        </p:grpSpPr>
        <p:sp>
          <p:nvSpPr>
            <p:cNvPr id="289" name="Google Shape;289;p1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1" name="Google Shape;291;p19"/>
          <p:cNvGrpSpPr/>
          <p:nvPr/>
        </p:nvGrpSpPr>
        <p:grpSpPr>
          <a:xfrm>
            <a:off x="16673311" y="670137"/>
            <a:ext cx="406823" cy="408647"/>
            <a:chOff x="1813" y="0"/>
            <a:chExt cx="809173" cy="812800"/>
          </a:xfrm>
        </p:grpSpPr>
        <p:sp>
          <p:nvSpPr>
            <p:cNvPr id="292" name="Google Shape;292;p1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4" name="Google Shape;294;p19"/>
          <p:cNvGrpSpPr/>
          <p:nvPr/>
        </p:nvGrpSpPr>
        <p:grpSpPr>
          <a:xfrm>
            <a:off x="17234359" y="670137"/>
            <a:ext cx="406823" cy="408647"/>
            <a:chOff x="1813" y="0"/>
            <a:chExt cx="809173" cy="812800"/>
          </a:xfrm>
        </p:grpSpPr>
        <p:sp>
          <p:nvSpPr>
            <p:cNvPr id="295" name="Google Shape;295;p1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7" name="Google Shape;297;p19"/>
          <p:cNvGrpSpPr/>
          <p:nvPr/>
        </p:nvGrpSpPr>
        <p:grpSpPr>
          <a:xfrm>
            <a:off x="-3499828" y="5979520"/>
            <a:ext cx="6999655" cy="8614961"/>
            <a:chOff x="0" y="0"/>
            <a:chExt cx="9332874" cy="11486614"/>
          </a:xfrm>
        </p:grpSpPr>
        <p:grpSp>
          <p:nvGrpSpPr>
            <p:cNvPr id="298" name="Google Shape;298;p19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299" name="Google Shape;299;p1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1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1" name="Google Shape;301;p19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302" name="Google Shape;302;p1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1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4" name="Google Shape;304;p19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305" name="Google Shape;305;p19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19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20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312" name="Google Shape;312;p20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F3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2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20"/>
          <p:cNvSpPr txBox="1"/>
          <p:nvPr/>
        </p:nvSpPr>
        <p:spPr>
          <a:xfrm>
            <a:off x="1766932" y="2995702"/>
            <a:ext cx="14754137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1" i="0" u="none" strike="noStrike" cap="none">
                <a:solidFill>
                  <a:srgbClr val="0B132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5" name="Google Shape;315;p20"/>
          <p:cNvSpPr txBox="1"/>
          <p:nvPr/>
        </p:nvSpPr>
        <p:spPr>
          <a:xfrm>
            <a:off x="2784921" y="5332131"/>
            <a:ext cx="12804764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need for an accurate predictive model to estimate the time in months required for an employee's monthly salary deductions to cover the cost of a company car facilitating the timely and efficient transfer of car ownership to employees.</a:t>
            </a:r>
            <a:endParaRPr/>
          </a:p>
        </p:txBody>
      </p:sp>
      <p:cxnSp>
        <p:nvCxnSpPr>
          <p:cNvPr id="316" name="Google Shape;316;p20"/>
          <p:cNvCxnSpPr/>
          <p:nvPr/>
        </p:nvCxnSpPr>
        <p:spPr>
          <a:xfrm>
            <a:off x="1766932" y="1886465"/>
            <a:ext cx="12719299" cy="0"/>
          </a:xfrm>
          <a:prstGeom prst="straightConnector1">
            <a:avLst/>
          </a:prstGeom>
          <a:noFill/>
          <a:ln w="38100" cap="flat" cmpd="sng">
            <a:solidFill>
              <a:srgbClr val="0B132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17" name="Google Shape;317;p20"/>
          <p:cNvGrpSpPr/>
          <p:nvPr/>
        </p:nvGrpSpPr>
        <p:grpSpPr>
          <a:xfrm>
            <a:off x="14988611" y="1682141"/>
            <a:ext cx="406823" cy="408647"/>
            <a:chOff x="1813" y="0"/>
            <a:chExt cx="809173" cy="812800"/>
          </a:xfrm>
        </p:grpSpPr>
        <p:sp>
          <p:nvSpPr>
            <p:cNvPr id="318" name="Google Shape;318;p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0" name="Google Shape;320;p20"/>
          <p:cNvGrpSpPr/>
          <p:nvPr/>
        </p:nvGrpSpPr>
        <p:grpSpPr>
          <a:xfrm>
            <a:off x="15552286" y="1682141"/>
            <a:ext cx="406823" cy="408647"/>
            <a:chOff x="1813" y="0"/>
            <a:chExt cx="809173" cy="812800"/>
          </a:xfrm>
        </p:grpSpPr>
        <p:sp>
          <p:nvSpPr>
            <p:cNvPr id="321" name="Google Shape;321;p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9F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3" name="Google Shape;323;p20"/>
          <p:cNvGrpSpPr/>
          <p:nvPr/>
        </p:nvGrpSpPr>
        <p:grpSpPr>
          <a:xfrm>
            <a:off x="16113333" y="1682141"/>
            <a:ext cx="406823" cy="408647"/>
            <a:chOff x="1813" y="0"/>
            <a:chExt cx="809173" cy="812800"/>
          </a:xfrm>
        </p:grpSpPr>
        <p:sp>
          <p:nvSpPr>
            <p:cNvPr id="324" name="Google Shape;324;p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87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6" name="Google Shape;326;p20"/>
          <p:cNvGrpSpPr/>
          <p:nvPr/>
        </p:nvGrpSpPr>
        <p:grpSpPr>
          <a:xfrm>
            <a:off x="-3233490" y="5979520"/>
            <a:ext cx="6999655" cy="8614961"/>
            <a:chOff x="0" y="0"/>
            <a:chExt cx="9332874" cy="11486614"/>
          </a:xfrm>
        </p:grpSpPr>
        <p:grpSp>
          <p:nvGrpSpPr>
            <p:cNvPr id="327" name="Google Shape;327;p20"/>
            <p:cNvGrpSpPr/>
            <p:nvPr/>
          </p:nvGrpSpPr>
          <p:grpSpPr>
            <a:xfrm>
              <a:off x="0" y="0"/>
              <a:ext cx="9332874" cy="11486614"/>
              <a:chOff x="0" y="0"/>
              <a:chExt cx="660400" cy="812800"/>
            </a:xfrm>
          </p:grpSpPr>
          <p:sp>
            <p:nvSpPr>
              <p:cNvPr id="328" name="Google Shape;328;p20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20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0" name="Google Shape;330;p20"/>
            <p:cNvGrpSpPr/>
            <p:nvPr/>
          </p:nvGrpSpPr>
          <p:grpSpPr>
            <a:xfrm>
              <a:off x="545238" y="671062"/>
              <a:ext cx="8242398" cy="10144490"/>
              <a:chOff x="0" y="0"/>
              <a:chExt cx="660400" cy="812800"/>
            </a:xfrm>
          </p:grpSpPr>
          <p:sp>
            <p:nvSpPr>
              <p:cNvPr id="331" name="Google Shape;331;p20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FF9F1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20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3" name="Google Shape;333;p20"/>
            <p:cNvGrpSpPr/>
            <p:nvPr/>
          </p:nvGrpSpPr>
          <p:grpSpPr>
            <a:xfrm>
              <a:off x="1083502" y="1333541"/>
              <a:ext cx="7165870" cy="8819533"/>
              <a:chOff x="0" y="0"/>
              <a:chExt cx="660400" cy="812800"/>
            </a:xfrm>
          </p:grpSpPr>
          <p:sp>
            <p:nvSpPr>
              <p:cNvPr id="334" name="Google Shape;334;p20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6874E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20"/>
              <p:cNvSpPr txBox="1"/>
              <p:nvPr/>
            </p:nvSpPr>
            <p:spPr>
              <a:xfrm>
                <a:off x="0" y="69850"/>
                <a:ext cx="660400" cy="7429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1"/>
          <p:cNvPicPr preferRelativeResize="0"/>
          <p:nvPr/>
        </p:nvPicPr>
        <p:blipFill rotWithShape="1">
          <a:blip r:embed="rId3">
            <a:alphaModFix amt="30000"/>
          </a:blip>
          <a:srcRect l="22066" r="22065"/>
          <a:stretch/>
        </p:blipFill>
        <p:spPr>
          <a:xfrm>
            <a:off x="0" y="0"/>
            <a:ext cx="861784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1"/>
          <p:cNvSpPr/>
          <p:nvPr/>
        </p:nvSpPr>
        <p:spPr>
          <a:xfrm>
            <a:off x="9890901" y="5410640"/>
            <a:ext cx="7407748" cy="3025335"/>
          </a:xfrm>
          <a:custGeom>
            <a:avLst/>
            <a:gdLst/>
            <a:ahLst/>
            <a:cxnLst/>
            <a:rect l="l" t="t" r="r" b="b"/>
            <a:pathLst>
              <a:path w="1714009" h="269897" extrusionOk="0">
                <a:moveTo>
                  <a:pt x="57102" y="0"/>
                </a:moveTo>
                <a:lnTo>
                  <a:pt x="1656907" y="0"/>
                </a:lnTo>
                <a:cubicBezTo>
                  <a:pt x="1688443" y="0"/>
                  <a:pt x="1714009" y="25565"/>
                  <a:pt x="1714009" y="57102"/>
                </a:cubicBezTo>
                <a:lnTo>
                  <a:pt x="1714009" y="212795"/>
                </a:lnTo>
                <a:cubicBezTo>
                  <a:pt x="1714009" y="227940"/>
                  <a:pt x="1707992" y="242464"/>
                  <a:pt x="1697284" y="253173"/>
                </a:cubicBezTo>
                <a:cubicBezTo>
                  <a:pt x="1686575" y="263881"/>
                  <a:pt x="1672051" y="269897"/>
                  <a:pt x="1656907" y="269897"/>
                </a:cubicBezTo>
                <a:lnTo>
                  <a:pt x="57102" y="269897"/>
                </a:lnTo>
                <a:cubicBezTo>
                  <a:pt x="25565" y="269897"/>
                  <a:pt x="0" y="244332"/>
                  <a:pt x="0" y="212795"/>
                </a:cubicBezTo>
                <a:lnTo>
                  <a:pt x="0" y="57102"/>
                </a:lnTo>
                <a:cubicBezTo>
                  <a:pt x="0" y="25565"/>
                  <a:pt x="25565" y="0"/>
                  <a:pt x="5710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Aims to create an adaptable data science model for smart decisions on ownership transfers.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1"/>
          <p:cNvSpPr txBox="1"/>
          <p:nvPr/>
        </p:nvSpPr>
        <p:spPr>
          <a:xfrm>
            <a:off x="614565" y="6335950"/>
            <a:ext cx="8003276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Problem</a:t>
            </a:r>
            <a:endParaRPr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Elaboration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1"/>
          <p:cNvSpPr/>
          <p:nvPr/>
        </p:nvSpPr>
        <p:spPr>
          <a:xfrm>
            <a:off x="9890901" y="1678898"/>
            <a:ext cx="7407748" cy="2908092"/>
          </a:xfrm>
          <a:custGeom>
            <a:avLst/>
            <a:gdLst/>
            <a:ahLst/>
            <a:cxnLst/>
            <a:rect l="l" t="t" r="r" b="b"/>
            <a:pathLst>
              <a:path w="1714009" h="340474" extrusionOk="0">
                <a:moveTo>
                  <a:pt x="57102" y="0"/>
                </a:moveTo>
                <a:lnTo>
                  <a:pt x="1656907" y="0"/>
                </a:lnTo>
                <a:cubicBezTo>
                  <a:pt x="1688443" y="0"/>
                  <a:pt x="1714009" y="25565"/>
                  <a:pt x="1714009" y="57102"/>
                </a:cubicBezTo>
                <a:lnTo>
                  <a:pt x="1714009" y="283372"/>
                </a:lnTo>
                <a:cubicBezTo>
                  <a:pt x="1714009" y="298516"/>
                  <a:pt x="1707992" y="313040"/>
                  <a:pt x="1697284" y="323749"/>
                </a:cubicBezTo>
                <a:cubicBezTo>
                  <a:pt x="1686575" y="334458"/>
                  <a:pt x="1672051" y="340474"/>
                  <a:pt x="1656907" y="340474"/>
                </a:cubicBezTo>
                <a:lnTo>
                  <a:pt x="57102" y="340474"/>
                </a:lnTo>
                <a:cubicBezTo>
                  <a:pt x="25565" y="340474"/>
                  <a:pt x="0" y="314908"/>
                  <a:pt x="0" y="283372"/>
                </a:cubicBezTo>
                <a:lnTo>
                  <a:pt x="0" y="57102"/>
                </a:lnTo>
                <a:cubicBezTo>
                  <a:pt x="0" y="25565"/>
                  <a:pt x="25565" y="0"/>
                  <a:pt x="57102" y="0"/>
                </a:cubicBezTo>
                <a:close/>
              </a:path>
            </a:pathLst>
          </a:custGeom>
          <a:solidFill>
            <a:srgbClr val="4DA1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1"/>
          <p:cNvSpPr/>
          <p:nvPr/>
        </p:nvSpPr>
        <p:spPr>
          <a:xfrm>
            <a:off x="10211774" y="2292686"/>
            <a:ext cx="6865909" cy="2504166"/>
          </a:xfrm>
          <a:custGeom>
            <a:avLst/>
            <a:gdLst/>
            <a:ahLst/>
            <a:cxnLst/>
            <a:rect l="l" t="t" r="r" b="b"/>
            <a:pathLst>
              <a:path w="1296967" h="321374" extrusionOk="0">
                <a:moveTo>
                  <a:pt x="0" y="0"/>
                </a:moveTo>
                <a:lnTo>
                  <a:pt x="1296967" y="0"/>
                </a:lnTo>
                <a:lnTo>
                  <a:pt x="1296967" y="321374"/>
                </a:lnTo>
                <a:lnTo>
                  <a:pt x="0" y="321374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Challenge involves details like job positions, salaries, leaves, and external factors.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5" name="Google Shape;345;p21"/>
          <p:cNvGrpSpPr/>
          <p:nvPr/>
        </p:nvGrpSpPr>
        <p:grpSpPr>
          <a:xfrm rot="10800000">
            <a:off x="-1918964" y="-3067444"/>
            <a:ext cx="5563581" cy="6847485"/>
            <a:chOff x="0" y="0"/>
            <a:chExt cx="660400" cy="812800"/>
          </a:xfrm>
        </p:grpSpPr>
        <p:sp>
          <p:nvSpPr>
            <p:cNvPr id="346" name="Google Shape;346;p21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 extrusionOk="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B13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1"/>
            <p:cNvSpPr txBox="1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1"/>
          <p:cNvGrpSpPr/>
          <p:nvPr/>
        </p:nvGrpSpPr>
        <p:grpSpPr>
          <a:xfrm rot="10800000">
            <a:off x="-1593932" y="-2667405"/>
            <a:ext cx="4913519" cy="6047407"/>
            <a:chOff x="0" y="0"/>
            <a:chExt cx="660400" cy="812800"/>
          </a:xfrm>
        </p:grpSpPr>
        <p:sp>
          <p:nvSpPr>
            <p:cNvPr id="349" name="Google Shape;349;p21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 extrusionOk="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B13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21"/>
            <p:cNvSpPr txBox="1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1" name="Google Shape;351;p21"/>
          <p:cNvGrpSpPr/>
          <p:nvPr/>
        </p:nvGrpSpPr>
        <p:grpSpPr>
          <a:xfrm rot="10800000">
            <a:off x="-1273059" y="-2272484"/>
            <a:ext cx="4271771" cy="5257564"/>
            <a:chOff x="0" y="0"/>
            <a:chExt cx="660400" cy="812800"/>
          </a:xfrm>
        </p:grpSpPr>
        <p:sp>
          <p:nvSpPr>
            <p:cNvPr id="352" name="Google Shape;352;p21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 extrusionOk="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B13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1"/>
            <p:cNvSpPr txBox="1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22"/>
          <p:cNvPicPr preferRelativeResize="0"/>
          <p:nvPr/>
        </p:nvPicPr>
        <p:blipFill rotWithShape="1">
          <a:blip r:embed="rId3">
            <a:alphaModFix amt="30000"/>
          </a:blip>
          <a:srcRect l="22066" r="22065"/>
          <a:stretch/>
        </p:blipFill>
        <p:spPr>
          <a:xfrm>
            <a:off x="0" y="0"/>
            <a:ext cx="861784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2"/>
          <p:cNvSpPr txBox="1"/>
          <p:nvPr/>
        </p:nvSpPr>
        <p:spPr>
          <a:xfrm>
            <a:off x="614565" y="6335950"/>
            <a:ext cx="8003276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b="0" i="0" u="none" strike="noStrike" cap="none">
                <a:solidFill>
                  <a:srgbClr val="0B1320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Goals and Objectives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2"/>
          <p:cNvSpPr/>
          <p:nvPr/>
        </p:nvSpPr>
        <p:spPr>
          <a:xfrm>
            <a:off x="11431789" y="877426"/>
            <a:ext cx="4924421" cy="1220216"/>
          </a:xfrm>
          <a:custGeom>
            <a:avLst/>
            <a:gdLst/>
            <a:ahLst/>
            <a:cxnLst/>
            <a:rect l="l" t="t" r="r" b="b"/>
            <a:pathLst>
              <a:path w="1296967" h="321374" extrusionOk="0">
                <a:moveTo>
                  <a:pt x="0" y="0"/>
                </a:moveTo>
                <a:lnTo>
                  <a:pt x="1296967" y="0"/>
                </a:lnTo>
                <a:lnTo>
                  <a:pt x="1296967" y="321374"/>
                </a:lnTo>
                <a:lnTo>
                  <a:pt x="0" y="321374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61" name="Google Shape;361;p22"/>
          <p:cNvSpPr/>
          <p:nvPr/>
        </p:nvSpPr>
        <p:spPr>
          <a:xfrm>
            <a:off x="9565565" y="5151768"/>
            <a:ext cx="8257737" cy="2598147"/>
          </a:xfrm>
          <a:custGeom>
            <a:avLst/>
            <a:gdLst/>
            <a:ahLst/>
            <a:cxnLst/>
            <a:rect l="l" t="t" r="r" b="b"/>
            <a:pathLst>
              <a:path w="1714009" h="269897" extrusionOk="0">
                <a:moveTo>
                  <a:pt x="57102" y="0"/>
                </a:moveTo>
                <a:lnTo>
                  <a:pt x="1656907" y="0"/>
                </a:lnTo>
                <a:cubicBezTo>
                  <a:pt x="1688443" y="0"/>
                  <a:pt x="1714009" y="25565"/>
                  <a:pt x="1714009" y="57102"/>
                </a:cubicBezTo>
                <a:lnTo>
                  <a:pt x="1714009" y="212795"/>
                </a:lnTo>
                <a:cubicBezTo>
                  <a:pt x="1714009" y="227940"/>
                  <a:pt x="1707992" y="242464"/>
                  <a:pt x="1697284" y="253173"/>
                </a:cubicBezTo>
                <a:cubicBezTo>
                  <a:pt x="1686575" y="263881"/>
                  <a:pt x="1672051" y="269897"/>
                  <a:pt x="1656907" y="269897"/>
                </a:cubicBezTo>
                <a:lnTo>
                  <a:pt x="57102" y="269897"/>
                </a:lnTo>
                <a:cubicBezTo>
                  <a:pt x="25565" y="269897"/>
                  <a:pt x="0" y="244332"/>
                  <a:pt x="0" y="212795"/>
                </a:cubicBezTo>
                <a:lnTo>
                  <a:pt x="0" y="57102"/>
                </a:lnTo>
                <a:cubicBezTo>
                  <a:pt x="0" y="25565"/>
                  <a:pt x="25565" y="0"/>
                  <a:pt x="5710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Objectives involve data collection, preprocessing, feature engineering, model training, and continuous improvement.</a:t>
            </a: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2"/>
          <p:cNvSpPr/>
          <p:nvPr/>
        </p:nvSpPr>
        <p:spPr>
          <a:xfrm>
            <a:off x="9565566" y="1603948"/>
            <a:ext cx="8334531" cy="3192904"/>
          </a:xfrm>
          <a:custGeom>
            <a:avLst/>
            <a:gdLst/>
            <a:ahLst/>
            <a:cxnLst/>
            <a:rect l="l" t="t" r="r" b="b"/>
            <a:pathLst>
              <a:path w="1714009" h="340474" extrusionOk="0">
                <a:moveTo>
                  <a:pt x="57102" y="0"/>
                </a:moveTo>
                <a:lnTo>
                  <a:pt x="1656907" y="0"/>
                </a:lnTo>
                <a:cubicBezTo>
                  <a:pt x="1688443" y="0"/>
                  <a:pt x="1714009" y="25565"/>
                  <a:pt x="1714009" y="57102"/>
                </a:cubicBezTo>
                <a:lnTo>
                  <a:pt x="1714009" y="283372"/>
                </a:lnTo>
                <a:cubicBezTo>
                  <a:pt x="1714009" y="298516"/>
                  <a:pt x="1707992" y="313040"/>
                  <a:pt x="1697284" y="323749"/>
                </a:cubicBezTo>
                <a:cubicBezTo>
                  <a:pt x="1686575" y="334458"/>
                  <a:pt x="1672051" y="340474"/>
                  <a:pt x="1656907" y="340474"/>
                </a:cubicBezTo>
                <a:lnTo>
                  <a:pt x="57102" y="340474"/>
                </a:lnTo>
                <a:cubicBezTo>
                  <a:pt x="25565" y="340474"/>
                  <a:pt x="0" y="314908"/>
                  <a:pt x="0" y="283372"/>
                </a:cubicBezTo>
                <a:lnTo>
                  <a:pt x="0" y="57102"/>
                </a:lnTo>
                <a:cubicBezTo>
                  <a:pt x="0" y="25565"/>
                  <a:pt x="25565" y="0"/>
                  <a:pt x="57102" y="0"/>
                </a:cubicBezTo>
                <a:close/>
              </a:path>
            </a:pathLst>
          </a:custGeom>
          <a:solidFill>
            <a:srgbClr val="FF9F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2"/>
          <p:cNvSpPr txBox="1"/>
          <p:nvPr/>
        </p:nvSpPr>
        <p:spPr>
          <a:xfrm>
            <a:off x="9565565" y="1834208"/>
            <a:ext cx="8180945" cy="2714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0" tIns="254000" rIns="254000" bIns="2540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Goals include machine learning model development, time-series data handling, and model deployment.</a:t>
            </a:r>
            <a:endParaRPr sz="3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4" name="Google Shape;364;p22"/>
          <p:cNvGrpSpPr/>
          <p:nvPr/>
        </p:nvGrpSpPr>
        <p:grpSpPr>
          <a:xfrm rot="10800000">
            <a:off x="-1918964" y="-3067444"/>
            <a:ext cx="5563581" cy="6847485"/>
            <a:chOff x="0" y="0"/>
            <a:chExt cx="660400" cy="812800"/>
          </a:xfrm>
        </p:grpSpPr>
        <p:sp>
          <p:nvSpPr>
            <p:cNvPr id="365" name="Google Shape;365;p22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 extrusionOk="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B13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2"/>
            <p:cNvSpPr txBox="1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7" name="Google Shape;367;p22"/>
          <p:cNvGrpSpPr/>
          <p:nvPr/>
        </p:nvGrpSpPr>
        <p:grpSpPr>
          <a:xfrm rot="10800000">
            <a:off x="-1593932" y="-2667405"/>
            <a:ext cx="4913519" cy="6047407"/>
            <a:chOff x="0" y="0"/>
            <a:chExt cx="660400" cy="812800"/>
          </a:xfrm>
        </p:grpSpPr>
        <p:sp>
          <p:nvSpPr>
            <p:cNvPr id="368" name="Google Shape;368;p22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 extrusionOk="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B13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2"/>
            <p:cNvSpPr txBox="1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0" name="Google Shape;370;p22"/>
          <p:cNvGrpSpPr/>
          <p:nvPr/>
        </p:nvGrpSpPr>
        <p:grpSpPr>
          <a:xfrm rot="10800000">
            <a:off x="-1273059" y="-2272484"/>
            <a:ext cx="4271771" cy="5257564"/>
            <a:chOff x="0" y="0"/>
            <a:chExt cx="660400" cy="812800"/>
          </a:xfrm>
        </p:grpSpPr>
        <p:sp>
          <p:nvSpPr>
            <p:cNvPr id="371" name="Google Shape;371;p22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 extrusionOk="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8502"/>
                  </a:cubicBezTo>
                  <a:lnTo>
                    <a:pt x="660400" y="812800"/>
                  </a:lnTo>
                  <a:lnTo>
                    <a:pt x="0" y="812800"/>
                  </a:lnTo>
                  <a:lnTo>
                    <a:pt x="0" y="32886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0B13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2"/>
            <p:cNvSpPr txBox="1"/>
            <p:nvPr/>
          </p:nvSpPr>
          <p:spPr>
            <a:xfrm>
              <a:off x="0" y="69850"/>
              <a:ext cx="660400" cy="742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764</Words>
  <Application>Microsoft Macintosh PowerPoint</Application>
  <PresentationFormat>Custom</PresentationFormat>
  <Paragraphs>123</Paragraphs>
  <Slides>36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Calibri</vt:lpstr>
      <vt:lpstr>League Spartan</vt:lpstr>
      <vt:lpstr>Noto Sans Symbols</vt:lpstr>
      <vt:lpstr>Arial</vt:lpstr>
      <vt:lpstr>Roboto</vt:lpstr>
      <vt:lpstr>Playfair Display Black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L215617Muhammad Ahmad</cp:lastModifiedBy>
  <cp:revision>5</cp:revision>
  <dcterms:modified xsi:type="dcterms:W3CDTF">2023-12-08T05:28:55Z</dcterms:modified>
</cp:coreProperties>
</file>